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64" r:id="rId3"/>
    <p:sldId id="265" r:id="rId4"/>
    <p:sldId id="266" r:id="rId5"/>
    <p:sldId id="267" r:id="rId6"/>
    <p:sldId id="268" r:id="rId7"/>
    <p:sldId id="270" r:id="rId8"/>
    <p:sldId id="271" r:id="rId9"/>
    <p:sldId id="272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4" r:id="rId19"/>
    <p:sldId id="285" r:id="rId20"/>
    <p:sldId id="28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T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0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3486" autoAdjust="0"/>
  </p:normalViewPr>
  <p:slideViewPr>
    <p:cSldViewPr>
      <p:cViewPr>
        <p:scale>
          <a:sx n="71" d="100"/>
          <a:sy n="71" d="100"/>
        </p:scale>
        <p:origin x="-1128" y="19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64"/>
    </p:cViewPr>
  </p:sorterViewPr>
  <p:notesViewPr>
    <p:cSldViewPr>
      <p:cViewPr varScale="1">
        <p:scale>
          <a:sx n="81" d="100"/>
          <a:sy n="81" d="100"/>
        </p:scale>
        <p:origin x="-2088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7AF949-3F74-4FA3-B3AA-D1955C13B07A}" type="doc">
      <dgm:prSet loTypeId="urn:microsoft.com/office/officeart/2005/8/layout/pyramid2" loCatId="pyramid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A8F400-4248-47F1-AAEF-B11DF76CB794}">
      <dgm:prSet custT="1"/>
      <dgm:spPr/>
      <dgm:t>
        <a:bodyPr/>
        <a:lstStyle/>
        <a:p>
          <a:pPr rtl="0"/>
          <a:r>
            <a:rPr lang="en-US" sz="1800" dirty="0" smtClean="0"/>
            <a:t>History of E-rate Reform - 2010</a:t>
          </a:r>
          <a:endParaRPr lang="en-US" sz="1800" dirty="0"/>
        </a:p>
      </dgm:t>
    </dgm:pt>
    <dgm:pt modelId="{5387ADC0-4EE0-45E3-B8F0-EF9F36C5CA0E}" type="parTrans" cxnId="{742FEE1E-AEFF-475F-9DA2-A8A061B30C10}">
      <dgm:prSet/>
      <dgm:spPr/>
      <dgm:t>
        <a:bodyPr/>
        <a:lstStyle/>
        <a:p>
          <a:endParaRPr lang="en-US"/>
        </a:p>
      </dgm:t>
    </dgm:pt>
    <dgm:pt modelId="{6C8506AA-B6AE-410B-9843-D6064410C7E7}" type="sibTrans" cxnId="{742FEE1E-AEFF-475F-9DA2-A8A061B30C10}">
      <dgm:prSet/>
      <dgm:spPr/>
      <dgm:t>
        <a:bodyPr/>
        <a:lstStyle/>
        <a:p>
          <a:endParaRPr lang="en-US"/>
        </a:p>
      </dgm:t>
    </dgm:pt>
    <dgm:pt modelId="{D69336AB-128D-40C9-9ED8-279B9CFD8C66}">
      <dgm:prSet custT="1"/>
      <dgm:spPr/>
      <dgm:t>
        <a:bodyPr/>
        <a:lstStyle/>
        <a:p>
          <a:pPr rtl="0"/>
          <a:r>
            <a:rPr lang="en-US" sz="1800" dirty="0" smtClean="0"/>
            <a:t>Summary of Major NPRM Topics – 2013</a:t>
          </a:r>
          <a:endParaRPr lang="en-US" sz="1800" dirty="0"/>
        </a:p>
      </dgm:t>
    </dgm:pt>
    <dgm:pt modelId="{57FE7B67-0D09-4F35-BD10-18F22000CBE8}" type="parTrans" cxnId="{3C0AB112-83BB-4D49-A620-8A717664ED56}">
      <dgm:prSet/>
      <dgm:spPr/>
      <dgm:t>
        <a:bodyPr/>
        <a:lstStyle/>
        <a:p>
          <a:endParaRPr lang="en-US"/>
        </a:p>
      </dgm:t>
    </dgm:pt>
    <dgm:pt modelId="{83A7150B-0CAC-4192-B41C-35D2CD683688}" type="sibTrans" cxnId="{3C0AB112-83BB-4D49-A620-8A717664ED56}">
      <dgm:prSet/>
      <dgm:spPr/>
      <dgm:t>
        <a:bodyPr/>
        <a:lstStyle/>
        <a:p>
          <a:endParaRPr lang="en-US"/>
        </a:p>
      </dgm:t>
    </dgm:pt>
    <dgm:pt modelId="{ED52427C-A1CD-464A-8C12-0BB16CC39574}">
      <dgm:prSet/>
      <dgm:spPr/>
      <dgm:t>
        <a:bodyPr/>
        <a:lstStyle/>
        <a:p>
          <a:pPr rtl="0"/>
          <a:r>
            <a:rPr lang="en-US" dirty="0" smtClean="0"/>
            <a:t>Details of FCC Chairman Wheeler’s E-rate Blueprint – Feb 2014</a:t>
          </a:r>
          <a:endParaRPr lang="en-US" dirty="0"/>
        </a:p>
      </dgm:t>
    </dgm:pt>
    <dgm:pt modelId="{3D4E7B2C-5632-47DA-B5C2-E78E4FD162B1}" type="parTrans" cxnId="{F78A9917-F4E8-409C-AD9A-A8B62EE0F4AD}">
      <dgm:prSet/>
      <dgm:spPr/>
      <dgm:t>
        <a:bodyPr/>
        <a:lstStyle/>
        <a:p>
          <a:endParaRPr lang="en-US"/>
        </a:p>
      </dgm:t>
    </dgm:pt>
    <dgm:pt modelId="{C1E8FA43-F777-4C6B-A604-D518260CC206}" type="sibTrans" cxnId="{F78A9917-F4E8-409C-AD9A-A8B62EE0F4AD}">
      <dgm:prSet/>
      <dgm:spPr/>
      <dgm:t>
        <a:bodyPr/>
        <a:lstStyle/>
        <a:p>
          <a:endParaRPr lang="en-US"/>
        </a:p>
      </dgm:t>
    </dgm:pt>
    <dgm:pt modelId="{C94ABC4D-0AA4-4E06-A1A1-75957AD7B1FA}">
      <dgm:prSet/>
      <dgm:spPr/>
      <dgm:t>
        <a:bodyPr/>
        <a:lstStyle/>
        <a:p>
          <a:pPr rtl="0"/>
          <a:r>
            <a:rPr lang="en-US" dirty="0" smtClean="0"/>
            <a:t>What It All Means...</a:t>
          </a:r>
          <a:endParaRPr lang="en-US" dirty="0"/>
        </a:p>
      </dgm:t>
    </dgm:pt>
    <dgm:pt modelId="{1AF3E5B1-0547-4541-8BE9-D5D7A9A11C24}" type="parTrans" cxnId="{4B38120C-62CD-49F5-A375-AB43FB3F707A}">
      <dgm:prSet/>
      <dgm:spPr/>
      <dgm:t>
        <a:bodyPr/>
        <a:lstStyle/>
        <a:p>
          <a:endParaRPr lang="en-US"/>
        </a:p>
      </dgm:t>
    </dgm:pt>
    <dgm:pt modelId="{60C1DC0B-D6E3-4127-BDC2-4DF0D2BEF517}" type="sibTrans" cxnId="{4B38120C-62CD-49F5-A375-AB43FB3F707A}">
      <dgm:prSet/>
      <dgm:spPr/>
      <dgm:t>
        <a:bodyPr/>
        <a:lstStyle/>
        <a:p>
          <a:endParaRPr lang="en-US"/>
        </a:p>
      </dgm:t>
    </dgm:pt>
    <dgm:pt modelId="{F107A6DF-CF82-4B79-99AF-56930221DD18}" type="pres">
      <dgm:prSet presAssocID="{6A7AF949-3F74-4FA3-B3AA-D1955C13B07A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A76485BD-5A13-4490-BEF6-7D0F8778BE6C}" type="pres">
      <dgm:prSet presAssocID="{6A7AF949-3F74-4FA3-B3AA-D1955C13B07A}" presName="pyramid" presStyleLbl="node1" presStyleIdx="0" presStyleCnt="1"/>
      <dgm:spPr/>
    </dgm:pt>
    <dgm:pt modelId="{018C598C-F19D-4B5C-B6B1-E7D5FCC31871}" type="pres">
      <dgm:prSet presAssocID="{6A7AF949-3F74-4FA3-B3AA-D1955C13B07A}" presName="theList" presStyleCnt="0"/>
      <dgm:spPr/>
    </dgm:pt>
    <dgm:pt modelId="{719AE476-5AAC-4061-BF46-95AF0A7D5AB9}" type="pres">
      <dgm:prSet presAssocID="{8EA8F400-4248-47F1-AAEF-B11DF76CB794}" presName="aNode" presStyleLbl="fgAcc1" presStyleIdx="0" presStyleCnt="4" custScaleX="122150" custScaleY="1476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954F32-C8A9-4BB3-834B-235CA1F382BE}" type="pres">
      <dgm:prSet presAssocID="{8EA8F400-4248-47F1-AAEF-B11DF76CB794}" presName="aSpace" presStyleCnt="0"/>
      <dgm:spPr/>
    </dgm:pt>
    <dgm:pt modelId="{3351A41A-4A65-4798-AF5A-3F92C9DEACEB}" type="pres">
      <dgm:prSet presAssocID="{D69336AB-128D-40C9-9ED8-279B9CFD8C66}" presName="aNode" presStyleLbl="fgAcc1" presStyleIdx="1" presStyleCnt="4" custScaleX="122345" custScaleY="1029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38E4E-CB93-4079-8D07-A4AC4CE05916}" type="pres">
      <dgm:prSet presAssocID="{D69336AB-128D-40C9-9ED8-279B9CFD8C66}" presName="aSpace" presStyleCnt="0"/>
      <dgm:spPr/>
    </dgm:pt>
    <dgm:pt modelId="{718A4B81-AF00-4D79-868D-FFFC18415EEC}" type="pres">
      <dgm:prSet presAssocID="{ED52427C-A1CD-464A-8C12-0BB16CC39574}" presName="aNode" presStyleLbl="fgAcc1" presStyleIdx="2" presStyleCnt="4" custScaleX="120983" custScaleY="121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ABAAB-54DC-47FA-8802-B23C42240781}" type="pres">
      <dgm:prSet presAssocID="{ED52427C-A1CD-464A-8C12-0BB16CC39574}" presName="aSpace" presStyleCnt="0"/>
      <dgm:spPr/>
    </dgm:pt>
    <dgm:pt modelId="{DBDD248B-FEA8-4B32-809C-FEF2CB476D29}" type="pres">
      <dgm:prSet presAssocID="{C94ABC4D-0AA4-4E06-A1A1-75957AD7B1FA}" presName="aNode" presStyleLbl="fgAcc1" presStyleIdx="3" presStyleCnt="4" custScaleX="121761" custScaleY="1216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62999-6771-4588-903D-2ACACFA3DAE6}" type="pres">
      <dgm:prSet presAssocID="{C94ABC4D-0AA4-4E06-A1A1-75957AD7B1FA}" presName="aSpace" presStyleCnt="0"/>
      <dgm:spPr/>
    </dgm:pt>
  </dgm:ptLst>
  <dgm:cxnLst>
    <dgm:cxn modelId="{B5FC0C52-57E0-4CB7-B0C5-07DE797A5FF0}" type="presOf" srcId="{ED52427C-A1CD-464A-8C12-0BB16CC39574}" destId="{718A4B81-AF00-4D79-868D-FFFC18415EEC}" srcOrd="0" destOrd="0" presId="urn:microsoft.com/office/officeart/2005/8/layout/pyramid2"/>
    <dgm:cxn modelId="{F78A9917-F4E8-409C-AD9A-A8B62EE0F4AD}" srcId="{6A7AF949-3F74-4FA3-B3AA-D1955C13B07A}" destId="{ED52427C-A1CD-464A-8C12-0BB16CC39574}" srcOrd="2" destOrd="0" parTransId="{3D4E7B2C-5632-47DA-B5C2-E78E4FD162B1}" sibTransId="{C1E8FA43-F777-4C6B-A604-D518260CC206}"/>
    <dgm:cxn modelId="{B8A40341-816F-4B5E-B878-8FE3F0B0FAAB}" type="presOf" srcId="{6A7AF949-3F74-4FA3-B3AA-D1955C13B07A}" destId="{F107A6DF-CF82-4B79-99AF-56930221DD18}" srcOrd="0" destOrd="0" presId="urn:microsoft.com/office/officeart/2005/8/layout/pyramid2"/>
    <dgm:cxn modelId="{742FEE1E-AEFF-475F-9DA2-A8A061B30C10}" srcId="{6A7AF949-3F74-4FA3-B3AA-D1955C13B07A}" destId="{8EA8F400-4248-47F1-AAEF-B11DF76CB794}" srcOrd="0" destOrd="0" parTransId="{5387ADC0-4EE0-45E3-B8F0-EF9F36C5CA0E}" sibTransId="{6C8506AA-B6AE-410B-9843-D6064410C7E7}"/>
    <dgm:cxn modelId="{F4668B28-ED7E-4F01-AE37-D3247E4E2412}" type="presOf" srcId="{C94ABC4D-0AA4-4E06-A1A1-75957AD7B1FA}" destId="{DBDD248B-FEA8-4B32-809C-FEF2CB476D29}" srcOrd="0" destOrd="0" presId="urn:microsoft.com/office/officeart/2005/8/layout/pyramid2"/>
    <dgm:cxn modelId="{8BCEB0EB-0947-415F-9043-AAD5E51AE278}" type="presOf" srcId="{D69336AB-128D-40C9-9ED8-279B9CFD8C66}" destId="{3351A41A-4A65-4798-AF5A-3F92C9DEACEB}" srcOrd="0" destOrd="0" presId="urn:microsoft.com/office/officeart/2005/8/layout/pyramid2"/>
    <dgm:cxn modelId="{3020B529-397B-4FB4-AF4D-A5FCB10AE71B}" type="presOf" srcId="{8EA8F400-4248-47F1-AAEF-B11DF76CB794}" destId="{719AE476-5AAC-4061-BF46-95AF0A7D5AB9}" srcOrd="0" destOrd="0" presId="urn:microsoft.com/office/officeart/2005/8/layout/pyramid2"/>
    <dgm:cxn modelId="{4B38120C-62CD-49F5-A375-AB43FB3F707A}" srcId="{6A7AF949-3F74-4FA3-B3AA-D1955C13B07A}" destId="{C94ABC4D-0AA4-4E06-A1A1-75957AD7B1FA}" srcOrd="3" destOrd="0" parTransId="{1AF3E5B1-0547-4541-8BE9-D5D7A9A11C24}" sibTransId="{60C1DC0B-D6E3-4127-BDC2-4DF0D2BEF517}"/>
    <dgm:cxn modelId="{3C0AB112-83BB-4D49-A620-8A717664ED56}" srcId="{6A7AF949-3F74-4FA3-B3AA-D1955C13B07A}" destId="{D69336AB-128D-40C9-9ED8-279B9CFD8C66}" srcOrd="1" destOrd="0" parTransId="{57FE7B67-0D09-4F35-BD10-18F22000CBE8}" sibTransId="{83A7150B-0CAC-4192-B41C-35D2CD683688}"/>
    <dgm:cxn modelId="{28A06F69-EF53-4D8A-8B6C-A7CEF3328C83}" type="presParOf" srcId="{F107A6DF-CF82-4B79-99AF-56930221DD18}" destId="{A76485BD-5A13-4490-BEF6-7D0F8778BE6C}" srcOrd="0" destOrd="0" presId="urn:microsoft.com/office/officeart/2005/8/layout/pyramid2"/>
    <dgm:cxn modelId="{15ABFCE3-A020-4A8D-80FF-9C879B75A8EA}" type="presParOf" srcId="{F107A6DF-CF82-4B79-99AF-56930221DD18}" destId="{018C598C-F19D-4B5C-B6B1-E7D5FCC31871}" srcOrd="1" destOrd="0" presId="urn:microsoft.com/office/officeart/2005/8/layout/pyramid2"/>
    <dgm:cxn modelId="{05754610-BC91-42D6-8D0A-A670E90AC58F}" type="presParOf" srcId="{018C598C-F19D-4B5C-B6B1-E7D5FCC31871}" destId="{719AE476-5AAC-4061-BF46-95AF0A7D5AB9}" srcOrd="0" destOrd="0" presId="urn:microsoft.com/office/officeart/2005/8/layout/pyramid2"/>
    <dgm:cxn modelId="{5FFDFB37-35F3-4050-BCD1-7EDF4653FD5E}" type="presParOf" srcId="{018C598C-F19D-4B5C-B6B1-E7D5FCC31871}" destId="{C0954F32-C8A9-4BB3-834B-235CA1F382BE}" srcOrd="1" destOrd="0" presId="urn:microsoft.com/office/officeart/2005/8/layout/pyramid2"/>
    <dgm:cxn modelId="{B8416493-9FDD-4C4E-A065-6376BDBEC287}" type="presParOf" srcId="{018C598C-F19D-4B5C-B6B1-E7D5FCC31871}" destId="{3351A41A-4A65-4798-AF5A-3F92C9DEACEB}" srcOrd="2" destOrd="0" presId="urn:microsoft.com/office/officeart/2005/8/layout/pyramid2"/>
    <dgm:cxn modelId="{AC95602B-78F2-48A4-9829-5ADA17548F7E}" type="presParOf" srcId="{018C598C-F19D-4B5C-B6B1-E7D5FCC31871}" destId="{C1038E4E-CB93-4079-8D07-A4AC4CE05916}" srcOrd="3" destOrd="0" presId="urn:microsoft.com/office/officeart/2005/8/layout/pyramid2"/>
    <dgm:cxn modelId="{EA4B1A88-FA93-4944-A5E2-3BCDB66643E8}" type="presParOf" srcId="{018C598C-F19D-4B5C-B6B1-E7D5FCC31871}" destId="{718A4B81-AF00-4D79-868D-FFFC18415EEC}" srcOrd="4" destOrd="0" presId="urn:microsoft.com/office/officeart/2005/8/layout/pyramid2"/>
    <dgm:cxn modelId="{329825D6-6027-4572-A326-5A9CF470201B}" type="presParOf" srcId="{018C598C-F19D-4B5C-B6B1-E7D5FCC31871}" destId="{6BFABAAB-54DC-47FA-8802-B23C42240781}" srcOrd="5" destOrd="0" presId="urn:microsoft.com/office/officeart/2005/8/layout/pyramid2"/>
    <dgm:cxn modelId="{49417DF1-D700-44D4-B7E4-EBBCA6E02273}" type="presParOf" srcId="{018C598C-F19D-4B5C-B6B1-E7D5FCC31871}" destId="{DBDD248B-FEA8-4B32-809C-FEF2CB476D29}" srcOrd="6" destOrd="0" presId="urn:microsoft.com/office/officeart/2005/8/layout/pyramid2"/>
    <dgm:cxn modelId="{33FB3959-FD91-4283-87C7-6E07F5BA907A}" type="presParOf" srcId="{018C598C-F19D-4B5C-B6B1-E7D5FCC31871}" destId="{3FA62999-6771-4588-903D-2ACACFA3DAE6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6485BD-5A13-4490-BEF6-7D0F8778BE6C}">
      <dsp:nvSpPr>
        <dsp:cNvPr id="0" name=""/>
        <dsp:cNvSpPr/>
      </dsp:nvSpPr>
      <dsp:spPr>
        <a:xfrm>
          <a:off x="1311405" y="0"/>
          <a:ext cx="4648200" cy="46482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19AE476-5AAC-4061-BF46-95AF0A7D5AB9}">
      <dsp:nvSpPr>
        <dsp:cNvPr id="0" name=""/>
        <dsp:cNvSpPr/>
      </dsp:nvSpPr>
      <dsp:spPr>
        <a:xfrm>
          <a:off x="3300893" y="465389"/>
          <a:ext cx="3690554" cy="100959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History of E-rate Reform - 2010</a:t>
          </a:r>
          <a:endParaRPr lang="en-US" sz="1800" kern="1200" dirty="0"/>
        </a:p>
      </dsp:txBody>
      <dsp:txXfrm>
        <a:off x="3350177" y="514673"/>
        <a:ext cx="3591986" cy="911024"/>
      </dsp:txXfrm>
    </dsp:sp>
    <dsp:sp modelId="{3351A41A-4A65-4798-AF5A-3F92C9DEACEB}">
      <dsp:nvSpPr>
        <dsp:cNvPr id="0" name=""/>
        <dsp:cNvSpPr/>
      </dsp:nvSpPr>
      <dsp:spPr>
        <a:xfrm>
          <a:off x="3297947" y="1560433"/>
          <a:ext cx="3696446" cy="70384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Summary of Major NPRM Topics – 2013</a:t>
          </a:r>
          <a:endParaRPr lang="en-US" sz="1800" kern="1200" dirty="0"/>
        </a:p>
      </dsp:txBody>
      <dsp:txXfrm>
        <a:off x="3332306" y="1594792"/>
        <a:ext cx="3627728" cy="635122"/>
      </dsp:txXfrm>
    </dsp:sp>
    <dsp:sp modelId="{718A4B81-AF00-4D79-868D-FFFC18415EEC}">
      <dsp:nvSpPr>
        <dsp:cNvPr id="0" name=""/>
        <dsp:cNvSpPr/>
      </dsp:nvSpPr>
      <dsp:spPr>
        <a:xfrm>
          <a:off x="3318523" y="2349725"/>
          <a:ext cx="3655295" cy="83056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Details of FCC Chairman Wheeler’s E-rate Blueprint – Feb 2014</a:t>
          </a:r>
          <a:endParaRPr lang="en-US" sz="1800" kern="1200" dirty="0"/>
        </a:p>
      </dsp:txBody>
      <dsp:txXfrm>
        <a:off x="3359068" y="2390270"/>
        <a:ext cx="3574205" cy="749471"/>
      </dsp:txXfrm>
    </dsp:sp>
    <dsp:sp modelId="{DBDD248B-FEA8-4B32-809C-FEF2CB476D29}">
      <dsp:nvSpPr>
        <dsp:cNvPr id="0" name=""/>
        <dsp:cNvSpPr/>
      </dsp:nvSpPr>
      <dsp:spPr>
        <a:xfrm>
          <a:off x="3306770" y="3265738"/>
          <a:ext cx="3678801" cy="83162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What It All Means...</a:t>
          </a:r>
          <a:endParaRPr lang="en-US" sz="1800" kern="1200" dirty="0"/>
        </a:p>
      </dsp:txBody>
      <dsp:txXfrm>
        <a:off x="3347366" y="3306334"/>
        <a:ext cx="3597609" cy="7504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5A721B00-6FC2-41C5-8CC8-B9EEA04C504C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23498FED-E309-4234-8533-7FE78C0777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178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/>
          <a:lstStyle>
            <a:lvl1pPr algn="r">
              <a:defRPr sz="1300"/>
            </a:lvl1pPr>
          </a:lstStyle>
          <a:p>
            <a:fld id="{E964F934-0B1F-4A2D-B327-660F7F58F120}" type="datetimeFigureOut">
              <a:rPr lang="en-US" smtClean="0"/>
              <a:pPr/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91" tIns="46145" rIns="92291" bIns="4614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2291" tIns="46145" rIns="92291" bIns="4614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291" tIns="46145" rIns="92291" bIns="46145" rtlCol="0" anchor="b"/>
          <a:lstStyle>
            <a:lvl1pPr algn="r">
              <a:defRPr sz="1300"/>
            </a:lvl1pPr>
          </a:lstStyle>
          <a:p>
            <a:fld id="{404592BD-A84E-44A3-8DF7-E6ED0C1DA7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67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4444B20B-9CBA-4E86-8237-3DDCA2B281C0}" type="slidenum">
              <a:rPr lang="en-US" sz="1200" smtClean="0"/>
              <a:pPr>
                <a:defRPr/>
              </a:pPr>
              <a:t>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1F3B54BB-E5A2-4357-9269-4D0E92DB2D71}" type="slidenum">
              <a:rPr lang="en-US" sz="1200" smtClean="0"/>
              <a:pPr>
                <a:defRPr/>
              </a:pPr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50A7B2EE-B38B-49AE-BFF2-ECF5E077FC3B}" type="slidenum">
              <a:rPr lang="en-US" sz="1200" smtClean="0"/>
              <a:pPr>
                <a:defRPr/>
              </a:pPr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AB37F02A-03D5-4BA5-BFB6-EADF71B25296}" type="slidenum">
              <a:rPr lang="en-US" sz="1200" smtClean="0"/>
              <a:pPr>
                <a:defRPr/>
              </a:pPr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2033A633-164C-4A43-A4B8-D1D1CDF21E6A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AA7210B8-A1B0-4783-B893-69C0FD148A75}" type="slidenum">
              <a:rPr lang="en-US" sz="1200" smtClean="0"/>
              <a:pPr>
                <a:defRPr/>
              </a:pPr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D8F2649C-8302-4EB5-BA5A-70FFEAC568AE}" type="slidenum">
              <a:rPr lang="en-US" sz="1200" smtClean="0"/>
              <a:pPr>
                <a:defRPr/>
              </a:pPr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3F3A8F84-843B-4F22-889F-6BBE4B96C7E8}" type="slidenum">
              <a:rPr lang="en-US" sz="1200" smtClean="0"/>
              <a:pPr>
                <a:defRPr/>
              </a:pPr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4" name="Group 43"/>
          <p:cNvGrpSpPr/>
          <p:nvPr userDrawn="1"/>
        </p:nvGrpSpPr>
        <p:grpSpPr>
          <a:xfrm>
            <a:off x="0" y="2267858"/>
            <a:ext cx="4191000" cy="4590144"/>
            <a:chOff x="-1" y="1600199"/>
            <a:chExt cx="4501019" cy="5257801"/>
          </a:xfrm>
        </p:grpSpPr>
        <p:sp>
          <p:nvSpPr>
            <p:cNvPr id="39" name="Freeform 7"/>
            <p:cNvSpPr>
              <a:spLocks/>
            </p:cNvSpPr>
            <p:nvPr userDrawn="1"/>
          </p:nvSpPr>
          <p:spPr bwMode="auto">
            <a:xfrm>
              <a:off x="-1" y="1600199"/>
              <a:ext cx="4127498" cy="25146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8"/>
            <p:cNvSpPr>
              <a:spLocks/>
            </p:cNvSpPr>
            <p:nvPr userDrawn="1"/>
          </p:nvSpPr>
          <p:spPr bwMode="auto">
            <a:xfrm>
              <a:off x="-1" y="3581398"/>
              <a:ext cx="1600200" cy="3276599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9"/>
            <p:cNvSpPr>
              <a:spLocks/>
            </p:cNvSpPr>
            <p:nvPr userDrawn="1"/>
          </p:nvSpPr>
          <p:spPr bwMode="auto">
            <a:xfrm>
              <a:off x="0" y="2438399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10"/>
            <p:cNvSpPr>
              <a:spLocks/>
            </p:cNvSpPr>
            <p:nvPr userDrawn="1"/>
          </p:nvSpPr>
          <p:spPr bwMode="auto">
            <a:xfrm>
              <a:off x="1224419" y="3886199"/>
              <a:ext cx="3276599" cy="2971800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11"/>
            <p:cNvSpPr>
              <a:spLocks/>
            </p:cNvSpPr>
            <p:nvPr userDrawn="1"/>
          </p:nvSpPr>
          <p:spPr bwMode="auto">
            <a:xfrm>
              <a:off x="876758" y="3994150"/>
              <a:ext cx="1719262" cy="2863850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47" name="Freeform 46"/>
          <p:cNvSpPr>
            <a:spLocks/>
          </p:cNvSpPr>
          <p:nvPr userDrawn="1"/>
        </p:nvSpPr>
        <p:spPr bwMode="auto">
          <a:xfrm>
            <a:off x="7543800" y="0"/>
            <a:ext cx="1600201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32" y="0"/>
              </a:cxn>
              <a:cxn ang="0">
                <a:pos x="1432" y="3492"/>
              </a:cxn>
              <a:cxn ang="0">
                <a:pos x="1419" y="3252"/>
              </a:cxn>
              <a:cxn ang="0">
                <a:pos x="1406" y="3024"/>
              </a:cxn>
              <a:cxn ang="0">
                <a:pos x="1393" y="2807"/>
              </a:cxn>
              <a:cxn ang="0">
                <a:pos x="1379" y="2601"/>
              </a:cxn>
              <a:cxn ang="0">
                <a:pos x="1364" y="2407"/>
              </a:cxn>
              <a:cxn ang="0">
                <a:pos x="1348" y="2222"/>
              </a:cxn>
              <a:cxn ang="0">
                <a:pos x="1330" y="2047"/>
              </a:cxn>
              <a:cxn ang="0">
                <a:pos x="1311" y="1881"/>
              </a:cxn>
              <a:cxn ang="0">
                <a:pos x="1291" y="1726"/>
              </a:cxn>
              <a:cxn ang="0">
                <a:pos x="1268" y="1580"/>
              </a:cxn>
              <a:cxn ang="0">
                <a:pos x="1245" y="1442"/>
              </a:cxn>
              <a:cxn ang="0">
                <a:pos x="1218" y="1313"/>
              </a:cxn>
              <a:cxn ang="0">
                <a:pos x="1190" y="1192"/>
              </a:cxn>
              <a:cxn ang="0">
                <a:pos x="1158" y="1078"/>
              </a:cxn>
              <a:cxn ang="0">
                <a:pos x="1125" y="973"/>
              </a:cxn>
              <a:cxn ang="0">
                <a:pos x="1089" y="873"/>
              </a:cxn>
              <a:cxn ang="0">
                <a:pos x="1049" y="781"/>
              </a:cxn>
              <a:cxn ang="0">
                <a:pos x="1007" y="696"/>
              </a:cxn>
              <a:cxn ang="0">
                <a:pos x="962" y="617"/>
              </a:cxn>
              <a:cxn ang="0">
                <a:pos x="913" y="544"/>
              </a:cxn>
              <a:cxn ang="0">
                <a:pos x="860" y="475"/>
              </a:cxn>
              <a:cxn ang="0">
                <a:pos x="804" y="413"/>
              </a:cxn>
              <a:cxn ang="0">
                <a:pos x="744" y="354"/>
              </a:cxn>
              <a:cxn ang="0">
                <a:pos x="680" y="301"/>
              </a:cxn>
              <a:cxn ang="0">
                <a:pos x="611" y="252"/>
              </a:cxn>
              <a:cxn ang="0">
                <a:pos x="539" y="206"/>
              </a:cxn>
              <a:cxn ang="0">
                <a:pos x="461" y="165"/>
              </a:cxn>
              <a:cxn ang="0">
                <a:pos x="379" y="128"/>
              </a:cxn>
              <a:cxn ang="0">
                <a:pos x="292" y="92"/>
              </a:cxn>
              <a:cxn ang="0">
                <a:pos x="200" y="59"/>
              </a:cxn>
              <a:cxn ang="0">
                <a:pos x="103" y="28"/>
              </a:cxn>
              <a:cxn ang="0">
                <a:pos x="0" y="0"/>
              </a:cxn>
            </a:cxnLst>
            <a:rect l="0" t="0" r="r" b="b"/>
            <a:pathLst>
              <a:path w="1432" h="3492">
                <a:moveTo>
                  <a:pt x="0" y="0"/>
                </a:moveTo>
                <a:lnTo>
                  <a:pt x="1432" y="0"/>
                </a:lnTo>
                <a:lnTo>
                  <a:pt x="1432" y="3492"/>
                </a:lnTo>
                <a:lnTo>
                  <a:pt x="1419" y="3252"/>
                </a:lnTo>
                <a:lnTo>
                  <a:pt x="1406" y="3024"/>
                </a:lnTo>
                <a:lnTo>
                  <a:pt x="1393" y="2807"/>
                </a:lnTo>
                <a:lnTo>
                  <a:pt x="1379" y="2601"/>
                </a:lnTo>
                <a:lnTo>
                  <a:pt x="1364" y="2407"/>
                </a:lnTo>
                <a:lnTo>
                  <a:pt x="1348" y="2222"/>
                </a:lnTo>
                <a:lnTo>
                  <a:pt x="1330" y="2047"/>
                </a:lnTo>
                <a:lnTo>
                  <a:pt x="1311" y="1881"/>
                </a:lnTo>
                <a:lnTo>
                  <a:pt x="1291" y="1726"/>
                </a:lnTo>
                <a:lnTo>
                  <a:pt x="1268" y="1580"/>
                </a:lnTo>
                <a:lnTo>
                  <a:pt x="1245" y="1442"/>
                </a:lnTo>
                <a:lnTo>
                  <a:pt x="1218" y="1313"/>
                </a:lnTo>
                <a:lnTo>
                  <a:pt x="1190" y="1192"/>
                </a:lnTo>
                <a:lnTo>
                  <a:pt x="1158" y="1078"/>
                </a:lnTo>
                <a:lnTo>
                  <a:pt x="1125" y="973"/>
                </a:lnTo>
                <a:lnTo>
                  <a:pt x="1089" y="873"/>
                </a:lnTo>
                <a:lnTo>
                  <a:pt x="1049" y="781"/>
                </a:lnTo>
                <a:lnTo>
                  <a:pt x="1007" y="696"/>
                </a:lnTo>
                <a:lnTo>
                  <a:pt x="962" y="617"/>
                </a:lnTo>
                <a:lnTo>
                  <a:pt x="913" y="544"/>
                </a:lnTo>
                <a:lnTo>
                  <a:pt x="860" y="475"/>
                </a:lnTo>
                <a:lnTo>
                  <a:pt x="804" y="413"/>
                </a:lnTo>
                <a:lnTo>
                  <a:pt x="744" y="354"/>
                </a:lnTo>
                <a:lnTo>
                  <a:pt x="680" y="301"/>
                </a:lnTo>
                <a:lnTo>
                  <a:pt x="611" y="252"/>
                </a:lnTo>
                <a:lnTo>
                  <a:pt x="539" y="206"/>
                </a:lnTo>
                <a:lnTo>
                  <a:pt x="461" y="165"/>
                </a:lnTo>
                <a:lnTo>
                  <a:pt x="379" y="128"/>
                </a:lnTo>
                <a:lnTo>
                  <a:pt x="292" y="92"/>
                </a:lnTo>
                <a:lnTo>
                  <a:pt x="200" y="59"/>
                </a:lnTo>
                <a:lnTo>
                  <a:pt x="103" y="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47"/>
          <p:cNvSpPr>
            <a:spLocks/>
          </p:cNvSpPr>
          <p:nvPr userDrawn="1"/>
        </p:nvSpPr>
        <p:spPr bwMode="auto">
          <a:xfrm>
            <a:off x="3733800" y="5715000"/>
            <a:ext cx="5029200" cy="762000"/>
          </a:xfrm>
          <a:custGeom>
            <a:avLst/>
            <a:gdLst/>
            <a:ahLst/>
            <a:cxnLst>
              <a:cxn ang="0">
                <a:pos x="17264" y="180"/>
              </a:cxn>
              <a:cxn ang="0">
                <a:pos x="16706" y="689"/>
              </a:cxn>
              <a:cxn ang="0">
                <a:pos x="15959" y="1141"/>
              </a:cxn>
              <a:cxn ang="0">
                <a:pos x="15050" y="1535"/>
              </a:cxn>
              <a:cxn ang="0">
                <a:pos x="14003" y="1871"/>
              </a:cxn>
              <a:cxn ang="0">
                <a:pos x="12844" y="2151"/>
              </a:cxn>
              <a:cxn ang="0">
                <a:pos x="11599" y="2374"/>
              </a:cxn>
              <a:cxn ang="0">
                <a:pos x="10294" y="2540"/>
              </a:cxn>
              <a:cxn ang="0">
                <a:pos x="8951" y="2649"/>
              </a:cxn>
              <a:cxn ang="0">
                <a:pos x="7599" y="2704"/>
              </a:cxn>
              <a:cxn ang="0">
                <a:pos x="6264" y="2702"/>
              </a:cxn>
              <a:cxn ang="0">
                <a:pos x="4968" y="2645"/>
              </a:cxn>
              <a:cxn ang="0">
                <a:pos x="3740" y="2534"/>
              </a:cxn>
              <a:cxn ang="0">
                <a:pos x="2603" y="2367"/>
              </a:cxn>
              <a:cxn ang="0">
                <a:pos x="1584" y="2147"/>
              </a:cxn>
              <a:cxn ang="0">
                <a:pos x="708" y="1871"/>
              </a:cxn>
              <a:cxn ang="0">
                <a:pos x="0" y="1543"/>
              </a:cxn>
              <a:cxn ang="0">
                <a:pos x="341" y="1635"/>
              </a:cxn>
              <a:cxn ang="0">
                <a:pos x="1155" y="1920"/>
              </a:cxn>
              <a:cxn ang="0">
                <a:pos x="2121" y="2151"/>
              </a:cxn>
              <a:cxn ang="0">
                <a:pos x="3215" y="2331"/>
              </a:cxn>
              <a:cxn ang="0">
                <a:pos x="4413" y="2457"/>
              </a:cxn>
              <a:cxn ang="0">
                <a:pos x="5686" y="2531"/>
              </a:cxn>
              <a:cxn ang="0">
                <a:pos x="7011" y="2550"/>
              </a:cxn>
              <a:cxn ang="0">
                <a:pos x="8361" y="2515"/>
              </a:cxn>
              <a:cxn ang="0">
                <a:pos x="9712" y="2426"/>
              </a:cxn>
              <a:cxn ang="0">
                <a:pos x="11037" y="2283"/>
              </a:cxn>
              <a:cxn ang="0">
                <a:pos x="12311" y="2084"/>
              </a:cxn>
              <a:cxn ang="0">
                <a:pos x="13509" y="1831"/>
              </a:cxn>
              <a:cxn ang="0">
                <a:pos x="14604" y="1522"/>
              </a:cxn>
              <a:cxn ang="0">
                <a:pos x="15571" y="1158"/>
              </a:cxn>
              <a:cxn ang="0">
                <a:pos x="16386" y="737"/>
              </a:cxn>
              <a:cxn ang="0">
                <a:pos x="17021" y="260"/>
              </a:cxn>
            </a:cxnLst>
            <a:rect l="0" t="0" r="r" b="b"/>
            <a:pathLst>
              <a:path w="17264" h="2710">
                <a:moveTo>
                  <a:pt x="17264" y="0"/>
                </a:moveTo>
                <a:lnTo>
                  <a:pt x="17264" y="180"/>
                </a:lnTo>
                <a:lnTo>
                  <a:pt x="17010" y="442"/>
                </a:lnTo>
                <a:lnTo>
                  <a:pt x="16706" y="689"/>
                </a:lnTo>
                <a:lnTo>
                  <a:pt x="16354" y="923"/>
                </a:lnTo>
                <a:lnTo>
                  <a:pt x="15959" y="1141"/>
                </a:lnTo>
                <a:lnTo>
                  <a:pt x="15524" y="1345"/>
                </a:lnTo>
                <a:lnTo>
                  <a:pt x="15050" y="1535"/>
                </a:lnTo>
                <a:lnTo>
                  <a:pt x="14543" y="1710"/>
                </a:lnTo>
                <a:lnTo>
                  <a:pt x="14003" y="1871"/>
                </a:lnTo>
                <a:lnTo>
                  <a:pt x="13437" y="2018"/>
                </a:lnTo>
                <a:lnTo>
                  <a:pt x="12844" y="2151"/>
                </a:lnTo>
                <a:lnTo>
                  <a:pt x="12232" y="2269"/>
                </a:lnTo>
                <a:lnTo>
                  <a:pt x="11599" y="2374"/>
                </a:lnTo>
                <a:lnTo>
                  <a:pt x="10952" y="2464"/>
                </a:lnTo>
                <a:lnTo>
                  <a:pt x="10294" y="2540"/>
                </a:lnTo>
                <a:lnTo>
                  <a:pt x="9625" y="2602"/>
                </a:lnTo>
                <a:lnTo>
                  <a:pt x="8951" y="2649"/>
                </a:lnTo>
                <a:lnTo>
                  <a:pt x="8275" y="2684"/>
                </a:lnTo>
                <a:lnTo>
                  <a:pt x="7599" y="2704"/>
                </a:lnTo>
                <a:lnTo>
                  <a:pt x="6928" y="2710"/>
                </a:lnTo>
                <a:lnTo>
                  <a:pt x="6264" y="2702"/>
                </a:lnTo>
                <a:lnTo>
                  <a:pt x="5609" y="2681"/>
                </a:lnTo>
                <a:lnTo>
                  <a:pt x="4968" y="2645"/>
                </a:lnTo>
                <a:lnTo>
                  <a:pt x="4344" y="2597"/>
                </a:lnTo>
                <a:lnTo>
                  <a:pt x="3740" y="2534"/>
                </a:lnTo>
                <a:lnTo>
                  <a:pt x="3158" y="2457"/>
                </a:lnTo>
                <a:lnTo>
                  <a:pt x="2603" y="2367"/>
                </a:lnTo>
                <a:lnTo>
                  <a:pt x="2077" y="2264"/>
                </a:lnTo>
                <a:lnTo>
                  <a:pt x="1584" y="2147"/>
                </a:lnTo>
                <a:lnTo>
                  <a:pt x="1126" y="2016"/>
                </a:lnTo>
                <a:lnTo>
                  <a:pt x="708" y="1871"/>
                </a:lnTo>
                <a:lnTo>
                  <a:pt x="331" y="1714"/>
                </a:lnTo>
                <a:lnTo>
                  <a:pt x="0" y="1543"/>
                </a:lnTo>
                <a:lnTo>
                  <a:pt x="0" y="1474"/>
                </a:lnTo>
                <a:lnTo>
                  <a:pt x="341" y="1635"/>
                </a:lnTo>
                <a:lnTo>
                  <a:pt x="727" y="1784"/>
                </a:lnTo>
                <a:lnTo>
                  <a:pt x="1155" y="1920"/>
                </a:lnTo>
                <a:lnTo>
                  <a:pt x="1621" y="2042"/>
                </a:lnTo>
                <a:lnTo>
                  <a:pt x="2121" y="2151"/>
                </a:lnTo>
                <a:lnTo>
                  <a:pt x="2654" y="2249"/>
                </a:lnTo>
                <a:lnTo>
                  <a:pt x="3215" y="2331"/>
                </a:lnTo>
                <a:lnTo>
                  <a:pt x="3803" y="2401"/>
                </a:lnTo>
                <a:lnTo>
                  <a:pt x="4413" y="2457"/>
                </a:lnTo>
                <a:lnTo>
                  <a:pt x="5041" y="2500"/>
                </a:lnTo>
                <a:lnTo>
                  <a:pt x="5686" y="2531"/>
                </a:lnTo>
                <a:lnTo>
                  <a:pt x="6343" y="2547"/>
                </a:lnTo>
                <a:lnTo>
                  <a:pt x="7011" y="2550"/>
                </a:lnTo>
                <a:lnTo>
                  <a:pt x="7685" y="2539"/>
                </a:lnTo>
                <a:lnTo>
                  <a:pt x="8361" y="2515"/>
                </a:lnTo>
                <a:lnTo>
                  <a:pt x="9039" y="2478"/>
                </a:lnTo>
                <a:lnTo>
                  <a:pt x="9712" y="2426"/>
                </a:lnTo>
                <a:lnTo>
                  <a:pt x="10379" y="2361"/>
                </a:lnTo>
                <a:lnTo>
                  <a:pt x="11037" y="2283"/>
                </a:lnTo>
                <a:lnTo>
                  <a:pt x="11682" y="2190"/>
                </a:lnTo>
                <a:lnTo>
                  <a:pt x="12311" y="2084"/>
                </a:lnTo>
                <a:lnTo>
                  <a:pt x="12921" y="1964"/>
                </a:lnTo>
                <a:lnTo>
                  <a:pt x="13509" y="1831"/>
                </a:lnTo>
                <a:lnTo>
                  <a:pt x="14070" y="1683"/>
                </a:lnTo>
                <a:lnTo>
                  <a:pt x="14604" y="1522"/>
                </a:lnTo>
                <a:lnTo>
                  <a:pt x="15105" y="1347"/>
                </a:lnTo>
                <a:lnTo>
                  <a:pt x="15571" y="1158"/>
                </a:lnTo>
                <a:lnTo>
                  <a:pt x="15999" y="954"/>
                </a:lnTo>
                <a:lnTo>
                  <a:pt x="16386" y="737"/>
                </a:lnTo>
                <a:lnTo>
                  <a:pt x="16728" y="506"/>
                </a:lnTo>
                <a:lnTo>
                  <a:pt x="17021" y="260"/>
                </a:lnTo>
                <a:lnTo>
                  <a:pt x="17264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alpha val="0"/>
                </a:schemeClr>
              </a:gs>
              <a:gs pos="50000">
                <a:schemeClr val="accent2"/>
              </a:gs>
              <a:gs pos="100000">
                <a:schemeClr val="bg1">
                  <a:alpha val="0"/>
                </a:schemeClr>
              </a:gs>
            </a:gsLst>
            <a:lin ang="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990600" y="1085672"/>
            <a:ext cx="6858000" cy="769441"/>
          </a:xfrm>
        </p:spPr>
        <p:txBody>
          <a:bodyPr wrap="square">
            <a:spAutoFit/>
          </a:bodyPr>
          <a:lstStyle>
            <a:lvl1pPr algn="r">
              <a:defRPr sz="440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990600" y="1900535"/>
            <a:ext cx="6858000" cy="523220"/>
          </a:xfrm>
        </p:spPr>
        <p:txBody>
          <a:bodyPr wrap="square">
            <a:spAutoFit/>
          </a:bodyPr>
          <a:lstStyle>
            <a:lvl1pPr marL="0" indent="0" algn="r">
              <a:buNone/>
              <a:defRPr sz="28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F52B18C2-120D-42C7-8893-79330F8A3748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C137F-034B-47F7-B381-DCE5FE913AB5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F3D8C-47C9-4C6F-9824-D895F9CBCFB1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solidFill>
                  <a:srgbClr val="DF093C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accent6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accent6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accent6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accent6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620A6-A381-4EC6-821A-44BAD3EEB7B3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0A8-4E50-476F-8F95-76BF4361C991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D3B1-82EF-4AA8-A45B-452D72C77833}" type="datetime1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383C1-BB5B-477E-8B4C-9BD1C9216642}" type="datetime1">
              <a:rPr lang="en-US" smtClean="0"/>
              <a:t>2/11/2014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72EB6-BC60-488C-A24F-0F8A23294899}" type="datetime1">
              <a:rPr lang="en-US" smtClean="0"/>
              <a:t>2/11/2014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EE78-C700-40A1-8DB7-41FDBCD59160}" type="datetime1">
              <a:rPr lang="en-US" smtClean="0"/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EE65-4643-454F-8C19-14603AC9BF22}" type="datetime1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30ACA-4B3E-470E-870D-71AEEA84BA3B}" type="datetime1">
              <a:rPr lang="en-US" smtClean="0"/>
              <a:t>2/11/2014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6A68-EDBE-4DF0-BC57-0BDB0BB15D7A}" type="datetime1">
              <a:rPr lang="en-US" smtClean="0"/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0" y="0"/>
            <a:ext cx="9144001" cy="6858000"/>
            <a:chOff x="0" y="0"/>
            <a:chExt cx="9144001" cy="6858000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0"/>
              <a:ext cx="9144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 userDrawn="1"/>
          </p:nvSpPr>
          <p:spPr bwMode="auto">
            <a:xfrm>
              <a:off x="7543800" y="0"/>
              <a:ext cx="1600201" cy="2209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32" y="0"/>
                </a:cxn>
                <a:cxn ang="0">
                  <a:pos x="1432" y="3492"/>
                </a:cxn>
                <a:cxn ang="0">
                  <a:pos x="1419" y="3252"/>
                </a:cxn>
                <a:cxn ang="0">
                  <a:pos x="1406" y="3024"/>
                </a:cxn>
                <a:cxn ang="0">
                  <a:pos x="1393" y="2807"/>
                </a:cxn>
                <a:cxn ang="0">
                  <a:pos x="1379" y="2601"/>
                </a:cxn>
                <a:cxn ang="0">
                  <a:pos x="1364" y="2407"/>
                </a:cxn>
                <a:cxn ang="0">
                  <a:pos x="1348" y="2222"/>
                </a:cxn>
                <a:cxn ang="0">
                  <a:pos x="1330" y="2047"/>
                </a:cxn>
                <a:cxn ang="0">
                  <a:pos x="1311" y="1881"/>
                </a:cxn>
                <a:cxn ang="0">
                  <a:pos x="1291" y="1726"/>
                </a:cxn>
                <a:cxn ang="0">
                  <a:pos x="1268" y="1580"/>
                </a:cxn>
                <a:cxn ang="0">
                  <a:pos x="1245" y="1442"/>
                </a:cxn>
                <a:cxn ang="0">
                  <a:pos x="1218" y="1313"/>
                </a:cxn>
                <a:cxn ang="0">
                  <a:pos x="1190" y="1192"/>
                </a:cxn>
                <a:cxn ang="0">
                  <a:pos x="1158" y="1078"/>
                </a:cxn>
                <a:cxn ang="0">
                  <a:pos x="1125" y="973"/>
                </a:cxn>
                <a:cxn ang="0">
                  <a:pos x="1089" y="873"/>
                </a:cxn>
                <a:cxn ang="0">
                  <a:pos x="1049" y="781"/>
                </a:cxn>
                <a:cxn ang="0">
                  <a:pos x="1007" y="696"/>
                </a:cxn>
                <a:cxn ang="0">
                  <a:pos x="962" y="617"/>
                </a:cxn>
                <a:cxn ang="0">
                  <a:pos x="913" y="544"/>
                </a:cxn>
                <a:cxn ang="0">
                  <a:pos x="860" y="475"/>
                </a:cxn>
                <a:cxn ang="0">
                  <a:pos x="804" y="413"/>
                </a:cxn>
                <a:cxn ang="0">
                  <a:pos x="744" y="354"/>
                </a:cxn>
                <a:cxn ang="0">
                  <a:pos x="680" y="301"/>
                </a:cxn>
                <a:cxn ang="0">
                  <a:pos x="611" y="252"/>
                </a:cxn>
                <a:cxn ang="0">
                  <a:pos x="539" y="206"/>
                </a:cxn>
                <a:cxn ang="0">
                  <a:pos x="461" y="165"/>
                </a:cxn>
                <a:cxn ang="0">
                  <a:pos x="379" y="128"/>
                </a:cxn>
                <a:cxn ang="0">
                  <a:pos x="292" y="92"/>
                </a:cxn>
                <a:cxn ang="0">
                  <a:pos x="200" y="59"/>
                </a:cxn>
                <a:cxn ang="0">
                  <a:pos x="103" y="28"/>
                </a:cxn>
                <a:cxn ang="0">
                  <a:pos x="0" y="0"/>
                </a:cxn>
              </a:cxnLst>
              <a:rect l="0" t="0" r="r" b="b"/>
              <a:pathLst>
                <a:path w="1432" h="3492">
                  <a:moveTo>
                    <a:pt x="0" y="0"/>
                  </a:moveTo>
                  <a:lnTo>
                    <a:pt x="1432" y="0"/>
                  </a:lnTo>
                  <a:lnTo>
                    <a:pt x="1432" y="3492"/>
                  </a:lnTo>
                  <a:lnTo>
                    <a:pt x="1419" y="3252"/>
                  </a:lnTo>
                  <a:lnTo>
                    <a:pt x="1406" y="3024"/>
                  </a:lnTo>
                  <a:lnTo>
                    <a:pt x="1393" y="2807"/>
                  </a:lnTo>
                  <a:lnTo>
                    <a:pt x="1379" y="2601"/>
                  </a:lnTo>
                  <a:lnTo>
                    <a:pt x="1364" y="2407"/>
                  </a:lnTo>
                  <a:lnTo>
                    <a:pt x="1348" y="2222"/>
                  </a:lnTo>
                  <a:lnTo>
                    <a:pt x="1330" y="2047"/>
                  </a:lnTo>
                  <a:lnTo>
                    <a:pt x="1311" y="1881"/>
                  </a:lnTo>
                  <a:lnTo>
                    <a:pt x="1291" y="1726"/>
                  </a:lnTo>
                  <a:lnTo>
                    <a:pt x="1268" y="1580"/>
                  </a:lnTo>
                  <a:lnTo>
                    <a:pt x="1245" y="1442"/>
                  </a:lnTo>
                  <a:lnTo>
                    <a:pt x="1218" y="1313"/>
                  </a:lnTo>
                  <a:lnTo>
                    <a:pt x="1190" y="1192"/>
                  </a:lnTo>
                  <a:lnTo>
                    <a:pt x="1158" y="1078"/>
                  </a:lnTo>
                  <a:lnTo>
                    <a:pt x="1125" y="973"/>
                  </a:lnTo>
                  <a:lnTo>
                    <a:pt x="1089" y="873"/>
                  </a:lnTo>
                  <a:lnTo>
                    <a:pt x="1049" y="781"/>
                  </a:lnTo>
                  <a:lnTo>
                    <a:pt x="1007" y="696"/>
                  </a:lnTo>
                  <a:lnTo>
                    <a:pt x="962" y="617"/>
                  </a:lnTo>
                  <a:lnTo>
                    <a:pt x="913" y="544"/>
                  </a:lnTo>
                  <a:lnTo>
                    <a:pt x="860" y="475"/>
                  </a:lnTo>
                  <a:lnTo>
                    <a:pt x="804" y="413"/>
                  </a:lnTo>
                  <a:lnTo>
                    <a:pt x="744" y="354"/>
                  </a:lnTo>
                  <a:lnTo>
                    <a:pt x="680" y="301"/>
                  </a:lnTo>
                  <a:lnTo>
                    <a:pt x="611" y="252"/>
                  </a:lnTo>
                  <a:lnTo>
                    <a:pt x="539" y="206"/>
                  </a:lnTo>
                  <a:lnTo>
                    <a:pt x="461" y="165"/>
                  </a:lnTo>
                  <a:lnTo>
                    <a:pt x="379" y="128"/>
                  </a:lnTo>
                  <a:lnTo>
                    <a:pt x="292" y="92"/>
                  </a:lnTo>
                  <a:lnTo>
                    <a:pt x="200" y="59"/>
                  </a:lnTo>
                  <a:lnTo>
                    <a:pt x="103" y="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 userDrawn="1"/>
          </p:nvSpPr>
          <p:spPr bwMode="auto">
            <a:xfrm>
              <a:off x="3733800" y="5715000"/>
              <a:ext cx="5029200" cy="762000"/>
            </a:xfrm>
            <a:custGeom>
              <a:avLst/>
              <a:gdLst/>
              <a:ahLst/>
              <a:cxnLst>
                <a:cxn ang="0">
                  <a:pos x="17264" y="180"/>
                </a:cxn>
                <a:cxn ang="0">
                  <a:pos x="16706" y="689"/>
                </a:cxn>
                <a:cxn ang="0">
                  <a:pos x="15959" y="1141"/>
                </a:cxn>
                <a:cxn ang="0">
                  <a:pos x="15050" y="1535"/>
                </a:cxn>
                <a:cxn ang="0">
                  <a:pos x="14003" y="1871"/>
                </a:cxn>
                <a:cxn ang="0">
                  <a:pos x="12844" y="2151"/>
                </a:cxn>
                <a:cxn ang="0">
                  <a:pos x="11599" y="2374"/>
                </a:cxn>
                <a:cxn ang="0">
                  <a:pos x="10294" y="2540"/>
                </a:cxn>
                <a:cxn ang="0">
                  <a:pos x="8951" y="2649"/>
                </a:cxn>
                <a:cxn ang="0">
                  <a:pos x="7599" y="2704"/>
                </a:cxn>
                <a:cxn ang="0">
                  <a:pos x="6264" y="2702"/>
                </a:cxn>
                <a:cxn ang="0">
                  <a:pos x="4968" y="2645"/>
                </a:cxn>
                <a:cxn ang="0">
                  <a:pos x="3740" y="2534"/>
                </a:cxn>
                <a:cxn ang="0">
                  <a:pos x="2603" y="2367"/>
                </a:cxn>
                <a:cxn ang="0">
                  <a:pos x="1584" y="2147"/>
                </a:cxn>
                <a:cxn ang="0">
                  <a:pos x="708" y="1871"/>
                </a:cxn>
                <a:cxn ang="0">
                  <a:pos x="0" y="1543"/>
                </a:cxn>
                <a:cxn ang="0">
                  <a:pos x="341" y="1635"/>
                </a:cxn>
                <a:cxn ang="0">
                  <a:pos x="1155" y="1920"/>
                </a:cxn>
                <a:cxn ang="0">
                  <a:pos x="2121" y="2151"/>
                </a:cxn>
                <a:cxn ang="0">
                  <a:pos x="3215" y="2331"/>
                </a:cxn>
                <a:cxn ang="0">
                  <a:pos x="4413" y="2457"/>
                </a:cxn>
                <a:cxn ang="0">
                  <a:pos x="5686" y="2531"/>
                </a:cxn>
                <a:cxn ang="0">
                  <a:pos x="7011" y="2550"/>
                </a:cxn>
                <a:cxn ang="0">
                  <a:pos x="8361" y="2515"/>
                </a:cxn>
                <a:cxn ang="0">
                  <a:pos x="9712" y="2426"/>
                </a:cxn>
                <a:cxn ang="0">
                  <a:pos x="11037" y="2283"/>
                </a:cxn>
                <a:cxn ang="0">
                  <a:pos x="12311" y="2084"/>
                </a:cxn>
                <a:cxn ang="0">
                  <a:pos x="13509" y="1831"/>
                </a:cxn>
                <a:cxn ang="0">
                  <a:pos x="14604" y="1522"/>
                </a:cxn>
                <a:cxn ang="0">
                  <a:pos x="15571" y="1158"/>
                </a:cxn>
                <a:cxn ang="0">
                  <a:pos x="16386" y="737"/>
                </a:cxn>
                <a:cxn ang="0">
                  <a:pos x="17021" y="260"/>
                </a:cxn>
              </a:cxnLst>
              <a:rect l="0" t="0" r="r" b="b"/>
              <a:pathLst>
                <a:path w="17264" h="2710">
                  <a:moveTo>
                    <a:pt x="17264" y="0"/>
                  </a:moveTo>
                  <a:lnTo>
                    <a:pt x="17264" y="180"/>
                  </a:lnTo>
                  <a:lnTo>
                    <a:pt x="17010" y="442"/>
                  </a:lnTo>
                  <a:lnTo>
                    <a:pt x="16706" y="689"/>
                  </a:lnTo>
                  <a:lnTo>
                    <a:pt x="16354" y="923"/>
                  </a:lnTo>
                  <a:lnTo>
                    <a:pt x="15959" y="1141"/>
                  </a:lnTo>
                  <a:lnTo>
                    <a:pt x="15524" y="1345"/>
                  </a:lnTo>
                  <a:lnTo>
                    <a:pt x="15050" y="1535"/>
                  </a:lnTo>
                  <a:lnTo>
                    <a:pt x="14543" y="1710"/>
                  </a:lnTo>
                  <a:lnTo>
                    <a:pt x="14003" y="1871"/>
                  </a:lnTo>
                  <a:lnTo>
                    <a:pt x="13437" y="2018"/>
                  </a:lnTo>
                  <a:lnTo>
                    <a:pt x="12844" y="2151"/>
                  </a:lnTo>
                  <a:lnTo>
                    <a:pt x="12232" y="2269"/>
                  </a:lnTo>
                  <a:lnTo>
                    <a:pt x="11599" y="2374"/>
                  </a:lnTo>
                  <a:lnTo>
                    <a:pt x="10952" y="2464"/>
                  </a:lnTo>
                  <a:lnTo>
                    <a:pt x="10294" y="2540"/>
                  </a:lnTo>
                  <a:lnTo>
                    <a:pt x="9625" y="2602"/>
                  </a:lnTo>
                  <a:lnTo>
                    <a:pt x="8951" y="2649"/>
                  </a:lnTo>
                  <a:lnTo>
                    <a:pt x="8275" y="2684"/>
                  </a:lnTo>
                  <a:lnTo>
                    <a:pt x="7599" y="2704"/>
                  </a:lnTo>
                  <a:lnTo>
                    <a:pt x="6928" y="2710"/>
                  </a:lnTo>
                  <a:lnTo>
                    <a:pt x="6264" y="2702"/>
                  </a:lnTo>
                  <a:lnTo>
                    <a:pt x="5609" y="2681"/>
                  </a:lnTo>
                  <a:lnTo>
                    <a:pt x="4968" y="2645"/>
                  </a:lnTo>
                  <a:lnTo>
                    <a:pt x="4344" y="2597"/>
                  </a:lnTo>
                  <a:lnTo>
                    <a:pt x="3740" y="2534"/>
                  </a:lnTo>
                  <a:lnTo>
                    <a:pt x="3158" y="2457"/>
                  </a:lnTo>
                  <a:lnTo>
                    <a:pt x="2603" y="2367"/>
                  </a:lnTo>
                  <a:lnTo>
                    <a:pt x="2077" y="2264"/>
                  </a:lnTo>
                  <a:lnTo>
                    <a:pt x="1584" y="2147"/>
                  </a:lnTo>
                  <a:lnTo>
                    <a:pt x="1126" y="2016"/>
                  </a:lnTo>
                  <a:lnTo>
                    <a:pt x="708" y="1871"/>
                  </a:lnTo>
                  <a:lnTo>
                    <a:pt x="331" y="1714"/>
                  </a:lnTo>
                  <a:lnTo>
                    <a:pt x="0" y="1543"/>
                  </a:lnTo>
                  <a:lnTo>
                    <a:pt x="0" y="1474"/>
                  </a:lnTo>
                  <a:lnTo>
                    <a:pt x="341" y="1635"/>
                  </a:lnTo>
                  <a:lnTo>
                    <a:pt x="727" y="1784"/>
                  </a:lnTo>
                  <a:lnTo>
                    <a:pt x="1155" y="1920"/>
                  </a:lnTo>
                  <a:lnTo>
                    <a:pt x="1621" y="2042"/>
                  </a:lnTo>
                  <a:lnTo>
                    <a:pt x="2121" y="2151"/>
                  </a:lnTo>
                  <a:lnTo>
                    <a:pt x="2654" y="2249"/>
                  </a:lnTo>
                  <a:lnTo>
                    <a:pt x="3215" y="2331"/>
                  </a:lnTo>
                  <a:lnTo>
                    <a:pt x="3803" y="2401"/>
                  </a:lnTo>
                  <a:lnTo>
                    <a:pt x="4413" y="2457"/>
                  </a:lnTo>
                  <a:lnTo>
                    <a:pt x="5041" y="2500"/>
                  </a:lnTo>
                  <a:lnTo>
                    <a:pt x="5686" y="2531"/>
                  </a:lnTo>
                  <a:lnTo>
                    <a:pt x="6343" y="2547"/>
                  </a:lnTo>
                  <a:lnTo>
                    <a:pt x="7011" y="2550"/>
                  </a:lnTo>
                  <a:lnTo>
                    <a:pt x="7685" y="2539"/>
                  </a:lnTo>
                  <a:lnTo>
                    <a:pt x="8361" y="2515"/>
                  </a:lnTo>
                  <a:lnTo>
                    <a:pt x="9039" y="2478"/>
                  </a:lnTo>
                  <a:lnTo>
                    <a:pt x="9712" y="2426"/>
                  </a:lnTo>
                  <a:lnTo>
                    <a:pt x="10379" y="2361"/>
                  </a:lnTo>
                  <a:lnTo>
                    <a:pt x="11037" y="2283"/>
                  </a:lnTo>
                  <a:lnTo>
                    <a:pt x="11682" y="2190"/>
                  </a:lnTo>
                  <a:lnTo>
                    <a:pt x="12311" y="2084"/>
                  </a:lnTo>
                  <a:lnTo>
                    <a:pt x="12921" y="1964"/>
                  </a:lnTo>
                  <a:lnTo>
                    <a:pt x="13509" y="1831"/>
                  </a:lnTo>
                  <a:lnTo>
                    <a:pt x="14070" y="1683"/>
                  </a:lnTo>
                  <a:lnTo>
                    <a:pt x="14604" y="1522"/>
                  </a:lnTo>
                  <a:lnTo>
                    <a:pt x="15105" y="1347"/>
                  </a:lnTo>
                  <a:lnTo>
                    <a:pt x="15571" y="1158"/>
                  </a:lnTo>
                  <a:lnTo>
                    <a:pt x="15999" y="954"/>
                  </a:lnTo>
                  <a:lnTo>
                    <a:pt x="16386" y="737"/>
                  </a:lnTo>
                  <a:lnTo>
                    <a:pt x="16728" y="506"/>
                  </a:lnTo>
                  <a:lnTo>
                    <a:pt x="17021" y="260"/>
                  </a:lnTo>
                  <a:lnTo>
                    <a:pt x="17264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50000">
                  <a:schemeClr val="accent2"/>
                </a:gs>
                <a:gs pos="100000">
                  <a:schemeClr val="bg1">
                    <a:alpha val="0"/>
                  </a:schemeClr>
                </a:gs>
              </a:gsLst>
              <a:lin ang="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8F03A-58E1-4ECA-9024-348A9A81A5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0" y="2855091"/>
            <a:ext cx="3581400" cy="4002909"/>
            <a:chOff x="0" y="2533588"/>
            <a:chExt cx="8022336" cy="8966516"/>
          </a:xfrm>
        </p:grpSpPr>
        <p:sp>
          <p:nvSpPr>
            <p:cNvPr id="13" name="Freeform 7"/>
            <p:cNvSpPr>
              <a:spLocks/>
            </p:cNvSpPr>
            <p:nvPr userDrawn="1"/>
          </p:nvSpPr>
          <p:spPr bwMode="auto">
            <a:xfrm>
              <a:off x="0" y="2533588"/>
              <a:ext cx="4127500" cy="251459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4" y="18"/>
                </a:cxn>
                <a:cxn ang="0">
                  <a:pos x="246" y="40"/>
                </a:cxn>
                <a:cxn ang="0">
                  <a:pos x="365" y="64"/>
                </a:cxn>
                <a:cxn ang="0">
                  <a:pos x="596" y="127"/>
                </a:cxn>
                <a:cxn ang="0">
                  <a:pos x="815" y="200"/>
                </a:cxn>
                <a:cxn ang="0">
                  <a:pos x="1025" y="286"/>
                </a:cxn>
                <a:cxn ang="0">
                  <a:pos x="1223" y="380"/>
                </a:cxn>
                <a:cxn ang="0">
                  <a:pos x="1411" y="482"/>
                </a:cxn>
                <a:cxn ang="0">
                  <a:pos x="1588" y="591"/>
                </a:cxn>
                <a:cxn ang="0">
                  <a:pos x="1753" y="707"/>
                </a:cxn>
                <a:cxn ang="0">
                  <a:pos x="1907" y="824"/>
                </a:cxn>
                <a:cxn ang="0">
                  <a:pos x="2047" y="946"/>
                </a:cxn>
                <a:cxn ang="0">
                  <a:pos x="2177" y="1066"/>
                </a:cxn>
                <a:cxn ang="0">
                  <a:pos x="2293" y="1189"/>
                </a:cxn>
                <a:cxn ang="0">
                  <a:pos x="2397" y="1308"/>
                </a:cxn>
                <a:cxn ang="0">
                  <a:pos x="2488" y="1423"/>
                </a:cxn>
                <a:cxn ang="0">
                  <a:pos x="2565" y="1534"/>
                </a:cxn>
                <a:cxn ang="0">
                  <a:pos x="2600" y="1587"/>
                </a:cxn>
                <a:cxn ang="0">
                  <a:pos x="2535" y="1522"/>
                </a:cxn>
                <a:cxn ang="0">
                  <a:pos x="2455" y="1451"/>
                </a:cxn>
                <a:cxn ang="0">
                  <a:pos x="2359" y="1375"/>
                </a:cxn>
                <a:cxn ang="0">
                  <a:pos x="2247" y="1294"/>
                </a:cxn>
                <a:cxn ang="0">
                  <a:pos x="2119" y="1215"/>
                </a:cxn>
                <a:cxn ang="0">
                  <a:pos x="1981" y="1134"/>
                </a:cxn>
                <a:cxn ang="0">
                  <a:pos x="1827" y="1058"/>
                </a:cxn>
                <a:cxn ang="0">
                  <a:pos x="1662" y="986"/>
                </a:cxn>
                <a:cxn ang="0">
                  <a:pos x="1486" y="921"/>
                </a:cxn>
                <a:cxn ang="0">
                  <a:pos x="1299" y="865"/>
                </a:cxn>
                <a:cxn ang="0">
                  <a:pos x="1103" y="819"/>
                </a:cxn>
                <a:cxn ang="0">
                  <a:pos x="896" y="787"/>
                </a:cxn>
                <a:cxn ang="0">
                  <a:pos x="791" y="776"/>
                </a:cxn>
                <a:cxn ang="0">
                  <a:pos x="683" y="769"/>
                </a:cxn>
                <a:cxn ang="0">
                  <a:pos x="573" y="768"/>
                </a:cxn>
                <a:cxn ang="0">
                  <a:pos x="462" y="769"/>
                </a:cxn>
                <a:cxn ang="0">
                  <a:pos x="348" y="776"/>
                </a:cxn>
                <a:cxn ang="0">
                  <a:pos x="234" y="787"/>
                </a:cxn>
                <a:cxn ang="0">
                  <a:pos x="117" y="806"/>
                </a:cxn>
                <a:cxn ang="0">
                  <a:pos x="0" y="827"/>
                </a:cxn>
                <a:cxn ang="0">
                  <a:pos x="0" y="0"/>
                </a:cxn>
              </a:cxnLst>
              <a:rect l="0" t="0" r="r" b="b"/>
              <a:pathLst>
                <a:path w="2600" h="1587">
                  <a:moveTo>
                    <a:pt x="0" y="0"/>
                  </a:moveTo>
                  <a:lnTo>
                    <a:pt x="0" y="0"/>
                  </a:lnTo>
                  <a:lnTo>
                    <a:pt x="63" y="8"/>
                  </a:lnTo>
                  <a:lnTo>
                    <a:pt x="124" y="18"/>
                  </a:lnTo>
                  <a:lnTo>
                    <a:pt x="185" y="28"/>
                  </a:lnTo>
                  <a:lnTo>
                    <a:pt x="246" y="40"/>
                  </a:lnTo>
                  <a:lnTo>
                    <a:pt x="305" y="53"/>
                  </a:lnTo>
                  <a:lnTo>
                    <a:pt x="365" y="64"/>
                  </a:lnTo>
                  <a:lnTo>
                    <a:pt x="480" y="94"/>
                  </a:lnTo>
                  <a:lnTo>
                    <a:pt x="596" y="127"/>
                  </a:lnTo>
                  <a:lnTo>
                    <a:pt x="706" y="162"/>
                  </a:lnTo>
                  <a:lnTo>
                    <a:pt x="815" y="200"/>
                  </a:lnTo>
                  <a:lnTo>
                    <a:pt x="921" y="241"/>
                  </a:lnTo>
                  <a:lnTo>
                    <a:pt x="1025" y="286"/>
                  </a:lnTo>
                  <a:lnTo>
                    <a:pt x="1126" y="330"/>
                  </a:lnTo>
                  <a:lnTo>
                    <a:pt x="1223" y="380"/>
                  </a:lnTo>
                  <a:lnTo>
                    <a:pt x="1319" y="429"/>
                  </a:lnTo>
                  <a:lnTo>
                    <a:pt x="1411" y="482"/>
                  </a:lnTo>
                  <a:lnTo>
                    <a:pt x="1502" y="537"/>
                  </a:lnTo>
                  <a:lnTo>
                    <a:pt x="1588" y="591"/>
                  </a:lnTo>
                  <a:lnTo>
                    <a:pt x="1672" y="649"/>
                  </a:lnTo>
                  <a:lnTo>
                    <a:pt x="1753" y="707"/>
                  </a:lnTo>
                  <a:lnTo>
                    <a:pt x="1831" y="764"/>
                  </a:lnTo>
                  <a:lnTo>
                    <a:pt x="1907" y="824"/>
                  </a:lnTo>
                  <a:lnTo>
                    <a:pt x="1979" y="885"/>
                  </a:lnTo>
                  <a:lnTo>
                    <a:pt x="2047" y="946"/>
                  </a:lnTo>
                  <a:lnTo>
                    <a:pt x="2113" y="1005"/>
                  </a:lnTo>
                  <a:lnTo>
                    <a:pt x="2177" y="1066"/>
                  </a:lnTo>
                  <a:lnTo>
                    <a:pt x="2237" y="1128"/>
                  </a:lnTo>
                  <a:lnTo>
                    <a:pt x="2293" y="1189"/>
                  </a:lnTo>
                  <a:lnTo>
                    <a:pt x="2347" y="1248"/>
                  </a:lnTo>
                  <a:lnTo>
                    <a:pt x="2397" y="1308"/>
                  </a:lnTo>
                  <a:lnTo>
                    <a:pt x="2445" y="1365"/>
                  </a:lnTo>
                  <a:lnTo>
                    <a:pt x="2488" y="1423"/>
                  </a:lnTo>
                  <a:lnTo>
                    <a:pt x="2529" y="1479"/>
                  </a:lnTo>
                  <a:lnTo>
                    <a:pt x="2565" y="1534"/>
                  </a:lnTo>
                  <a:lnTo>
                    <a:pt x="2600" y="1587"/>
                  </a:lnTo>
                  <a:lnTo>
                    <a:pt x="2600" y="1587"/>
                  </a:lnTo>
                  <a:lnTo>
                    <a:pt x="2570" y="1555"/>
                  </a:lnTo>
                  <a:lnTo>
                    <a:pt x="2535" y="1522"/>
                  </a:lnTo>
                  <a:lnTo>
                    <a:pt x="2497" y="1487"/>
                  </a:lnTo>
                  <a:lnTo>
                    <a:pt x="2455" y="1451"/>
                  </a:lnTo>
                  <a:lnTo>
                    <a:pt x="2408" y="1413"/>
                  </a:lnTo>
                  <a:lnTo>
                    <a:pt x="2359" y="1375"/>
                  </a:lnTo>
                  <a:lnTo>
                    <a:pt x="2304" y="1336"/>
                  </a:lnTo>
                  <a:lnTo>
                    <a:pt x="2247" y="1294"/>
                  </a:lnTo>
                  <a:lnTo>
                    <a:pt x="2185" y="1255"/>
                  </a:lnTo>
                  <a:lnTo>
                    <a:pt x="2119" y="1215"/>
                  </a:lnTo>
                  <a:lnTo>
                    <a:pt x="2052" y="1174"/>
                  </a:lnTo>
                  <a:lnTo>
                    <a:pt x="1981" y="1134"/>
                  </a:lnTo>
                  <a:lnTo>
                    <a:pt x="1905" y="1096"/>
                  </a:lnTo>
                  <a:lnTo>
                    <a:pt x="1827" y="1058"/>
                  </a:lnTo>
                  <a:lnTo>
                    <a:pt x="1746" y="1020"/>
                  </a:lnTo>
                  <a:lnTo>
                    <a:pt x="1662" y="986"/>
                  </a:lnTo>
                  <a:lnTo>
                    <a:pt x="1576" y="953"/>
                  </a:lnTo>
                  <a:lnTo>
                    <a:pt x="1486" y="921"/>
                  </a:lnTo>
                  <a:lnTo>
                    <a:pt x="1393" y="891"/>
                  </a:lnTo>
                  <a:lnTo>
                    <a:pt x="1299" y="865"/>
                  </a:lnTo>
                  <a:lnTo>
                    <a:pt x="1202" y="840"/>
                  </a:lnTo>
                  <a:lnTo>
                    <a:pt x="1103" y="819"/>
                  </a:lnTo>
                  <a:lnTo>
                    <a:pt x="1000" y="801"/>
                  </a:lnTo>
                  <a:lnTo>
                    <a:pt x="896" y="787"/>
                  </a:lnTo>
                  <a:lnTo>
                    <a:pt x="843" y="781"/>
                  </a:lnTo>
                  <a:lnTo>
                    <a:pt x="791" y="776"/>
                  </a:lnTo>
                  <a:lnTo>
                    <a:pt x="738" y="773"/>
                  </a:lnTo>
                  <a:lnTo>
                    <a:pt x="683" y="769"/>
                  </a:lnTo>
                  <a:lnTo>
                    <a:pt x="629" y="768"/>
                  </a:lnTo>
                  <a:lnTo>
                    <a:pt x="573" y="768"/>
                  </a:lnTo>
                  <a:lnTo>
                    <a:pt x="518" y="768"/>
                  </a:lnTo>
                  <a:lnTo>
                    <a:pt x="462" y="769"/>
                  </a:lnTo>
                  <a:lnTo>
                    <a:pt x="406" y="773"/>
                  </a:lnTo>
                  <a:lnTo>
                    <a:pt x="348" y="776"/>
                  </a:lnTo>
                  <a:lnTo>
                    <a:pt x="292" y="781"/>
                  </a:lnTo>
                  <a:lnTo>
                    <a:pt x="234" y="787"/>
                  </a:lnTo>
                  <a:lnTo>
                    <a:pt x="177" y="796"/>
                  </a:lnTo>
                  <a:lnTo>
                    <a:pt x="117" y="806"/>
                  </a:lnTo>
                  <a:lnTo>
                    <a:pt x="59" y="816"/>
                  </a:lnTo>
                  <a:lnTo>
                    <a:pt x="0" y="8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20000"/>
                <a:lumOff val="8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 userDrawn="1"/>
          </p:nvSpPr>
          <p:spPr bwMode="auto">
            <a:xfrm>
              <a:off x="0" y="4980432"/>
              <a:ext cx="3184026" cy="6519672"/>
            </a:xfrm>
            <a:custGeom>
              <a:avLst/>
              <a:gdLst/>
              <a:ahLst/>
              <a:cxnLst>
                <a:cxn ang="0">
                  <a:pos x="0" y="776"/>
                </a:cxn>
                <a:cxn ang="0">
                  <a:pos x="0" y="776"/>
                </a:cxn>
                <a:cxn ang="0">
                  <a:pos x="38" y="703"/>
                </a:cxn>
                <a:cxn ang="0">
                  <a:pos x="78" y="634"/>
                </a:cxn>
                <a:cxn ang="0">
                  <a:pos x="119" y="566"/>
                </a:cxn>
                <a:cxn ang="0">
                  <a:pos x="162" y="502"/>
                </a:cxn>
                <a:cxn ang="0">
                  <a:pos x="208" y="441"/>
                </a:cxn>
                <a:cxn ang="0">
                  <a:pos x="256" y="381"/>
                </a:cxn>
                <a:cxn ang="0">
                  <a:pos x="305" y="327"/>
                </a:cxn>
                <a:cxn ang="0">
                  <a:pos x="330" y="300"/>
                </a:cxn>
                <a:cxn ang="0">
                  <a:pos x="357" y="274"/>
                </a:cxn>
                <a:cxn ang="0">
                  <a:pos x="385" y="249"/>
                </a:cxn>
                <a:cxn ang="0">
                  <a:pos x="411" y="226"/>
                </a:cxn>
                <a:cxn ang="0">
                  <a:pos x="439" y="203"/>
                </a:cxn>
                <a:cxn ang="0">
                  <a:pos x="469" y="182"/>
                </a:cxn>
                <a:cxn ang="0">
                  <a:pos x="497" y="160"/>
                </a:cxn>
                <a:cxn ang="0">
                  <a:pos x="527" y="140"/>
                </a:cxn>
                <a:cxn ang="0">
                  <a:pos x="558" y="122"/>
                </a:cxn>
                <a:cxn ang="0">
                  <a:pos x="588" y="104"/>
                </a:cxn>
                <a:cxn ang="0">
                  <a:pos x="619" y="87"/>
                </a:cxn>
                <a:cxn ang="0">
                  <a:pos x="652" y="71"/>
                </a:cxn>
                <a:cxn ang="0">
                  <a:pos x="685" y="56"/>
                </a:cxn>
                <a:cxn ang="0">
                  <a:pos x="718" y="43"/>
                </a:cxn>
                <a:cxn ang="0">
                  <a:pos x="751" y="31"/>
                </a:cxn>
                <a:cxn ang="0">
                  <a:pos x="786" y="20"/>
                </a:cxn>
                <a:cxn ang="0">
                  <a:pos x="822" y="10"/>
                </a:cxn>
                <a:cxn ang="0">
                  <a:pos x="857" y="0"/>
                </a:cxn>
                <a:cxn ang="0">
                  <a:pos x="857" y="0"/>
                </a:cxn>
                <a:cxn ang="0">
                  <a:pos x="806" y="46"/>
                </a:cxn>
                <a:cxn ang="0">
                  <a:pos x="754" y="94"/>
                </a:cxn>
                <a:cxn ang="0">
                  <a:pos x="706" y="144"/>
                </a:cxn>
                <a:cxn ang="0">
                  <a:pos x="660" y="196"/>
                </a:cxn>
                <a:cxn ang="0">
                  <a:pos x="617" y="249"/>
                </a:cxn>
                <a:cxn ang="0">
                  <a:pos x="576" y="304"/>
                </a:cxn>
                <a:cxn ang="0">
                  <a:pos x="536" y="362"/>
                </a:cxn>
                <a:cxn ang="0">
                  <a:pos x="498" y="419"/>
                </a:cxn>
                <a:cxn ang="0">
                  <a:pos x="462" y="479"/>
                </a:cxn>
                <a:cxn ang="0">
                  <a:pos x="429" y="538"/>
                </a:cxn>
                <a:cxn ang="0">
                  <a:pos x="398" y="601"/>
                </a:cxn>
                <a:cxn ang="0">
                  <a:pos x="368" y="664"/>
                </a:cxn>
                <a:cxn ang="0">
                  <a:pos x="340" y="728"/>
                </a:cxn>
                <a:cxn ang="0">
                  <a:pos x="315" y="792"/>
                </a:cxn>
                <a:cxn ang="0">
                  <a:pos x="291" y="858"/>
                </a:cxn>
                <a:cxn ang="0">
                  <a:pos x="269" y="925"/>
                </a:cxn>
                <a:cxn ang="0">
                  <a:pos x="249" y="992"/>
                </a:cxn>
                <a:cxn ang="0">
                  <a:pos x="229" y="1060"/>
                </a:cxn>
                <a:cxn ang="0">
                  <a:pos x="213" y="1128"/>
                </a:cxn>
                <a:cxn ang="0">
                  <a:pos x="198" y="1197"/>
                </a:cxn>
                <a:cxn ang="0">
                  <a:pos x="185" y="1266"/>
                </a:cxn>
                <a:cxn ang="0">
                  <a:pos x="173" y="1336"/>
                </a:cxn>
                <a:cxn ang="0">
                  <a:pos x="162" y="1405"/>
                </a:cxn>
                <a:cxn ang="0">
                  <a:pos x="154" y="1474"/>
                </a:cxn>
                <a:cxn ang="0">
                  <a:pos x="147" y="1544"/>
                </a:cxn>
                <a:cxn ang="0">
                  <a:pos x="140" y="1613"/>
                </a:cxn>
                <a:cxn ang="0">
                  <a:pos x="137" y="1682"/>
                </a:cxn>
                <a:cxn ang="0">
                  <a:pos x="134" y="1752"/>
                </a:cxn>
                <a:cxn ang="0">
                  <a:pos x="132" y="1821"/>
                </a:cxn>
                <a:cxn ang="0">
                  <a:pos x="132" y="1889"/>
                </a:cxn>
                <a:cxn ang="0">
                  <a:pos x="134" y="1956"/>
                </a:cxn>
                <a:cxn ang="0">
                  <a:pos x="135" y="2024"/>
                </a:cxn>
                <a:cxn ang="0">
                  <a:pos x="0" y="2024"/>
                </a:cxn>
                <a:cxn ang="0">
                  <a:pos x="0" y="776"/>
                </a:cxn>
                <a:cxn ang="0">
                  <a:pos x="0" y="776"/>
                </a:cxn>
              </a:cxnLst>
              <a:rect l="0" t="0" r="r" b="b"/>
              <a:pathLst>
                <a:path w="857" h="2024">
                  <a:moveTo>
                    <a:pt x="0" y="776"/>
                  </a:moveTo>
                  <a:lnTo>
                    <a:pt x="0" y="776"/>
                  </a:lnTo>
                  <a:lnTo>
                    <a:pt x="38" y="703"/>
                  </a:lnTo>
                  <a:lnTo>
                    <a:pt x="78" y="634"/>
                  </a:lnTo>
                  <a:lnTo>
                    <a:pt x="119" y="566"/>
                  </a:lnTo>
                  <a:lnTo>
                    <a:pt x="162" y="502"/>
                  </a:lnTo>
                  <a:lnTo>
                    <a:pt x="208" y="441"/>
                  </a:lnTo>
                  <a:lnTo>
                    <a:pt x="256" y="381"/>
                  </a:lnTo>
                  <a:lnTo>
                    <a:pt x="305" y="327"/>
                  </a:lnTo>
                  <a:lnTo>
                    <a:pt x="330" y="300"/>
                  </a:lnTo>
                  <a:lnTo>
                    <a:pt x="357" y="274"/>
                  </a:lnTo>
                  <a:lnTo>
                    <a:pt x="385" y="249"/>
                  </a:lnTo>
                  <a:lnTo>
                    <a:pt x="411" y="226"/>
                  </a:lnTo>
                  <a:lnTo>
                    <a:pt x="439" y="203"/>
                  </a:lnTo>
                  <a:lnTo>
                    <a:pt x="469" y="182"/>
                  </a:lnTo>
                  <a:lnTo>
                    <a:pt x="497" y="160"/>
                  </a:lnTo>
                  <a:lnTo>
                    <a:pt x="527" y="140"/>
                  </a:lnTo>
                  <a:lnTo>
                    <a:pt x="558" y="122"/>
                  </a:lnTo>
                  <a:lnTo>
                    <a:pt x="588" y="104"/>
                  </a:lnTo>
                  <a:lnTo>
                    <a:pt x="619" y="87"/>
                  </a:lnTo>
                  <a:lnTo>
                    <a:pt x="652" y="71"/>
                  </a:lnTo>
                  <a:lnTo>
                    <a:pt x="685" y="56"/>
                  </a:lnTo>
                  <a:lnTo>
                    <a:pt x="718" y="43"/>
                  </a:lnTo>
                  <a:lnTo>
                    <a:pt x="751" y="31"/>
                  </a:lnTo>
                  <a:lnTo>
                    <a:pt x="786" y="20"/>
                  </a:lnTo>
                  <a:lnTo>
                    <a:pt x="822" y="10"/>
                  </a:lnTo>
                  <a:lnTo>
                    <a:pt x="857" y="0"/>
                  </a:lnTo>
                  <a:lnTo>
                    <a:pt x="857" y="0"/>
                  </a:lnTo>
                  <a:lnTo>
                    <a:pt x="806" y="46"/>
                  </a:lnTo>
                  <a:lnTo>
                    <a:pt x="754" y="94"/>
                  </a:lnTo>
                  <a:lnTo>
                    <a:pt x="706" y="144"/>
                  </a:lnTo>
                  <a:lnTo>
                    <a:pt x="660" y="196"/>
                  </a:lnTo>
                  <a:lnTo>
                    <a:pt x="617" y="249"/>
                  </a:lnTo>
                  <a:lnTo>
                    <a:pt x="576" y="304"/>
                  </a:lnTo>
                  <a:lnTo>
                    <a:pt x="536" y="362"/>
                  </a:lnTo>
                  <a:lnTo>
                    <a:pt x="498" y="419"/>
                  </a:lnTo>
                  <a:lnTo>
                    <a:pt x="462" y="479"/>
                  </a:lnTo>
                  <a:lnTo>
                    <a:pt x="429" y="538"/>
                  </a:lnTo>
                  <a:lnTo>
                    <a:pt x="398" y="601"/>
                  </a:lnTo>
                  <a:lnTo>
                    <a:pt x="368" y="664"/>
                  </a:lnTo>
                  <a:lnTo>
                    <a:pt x="340" y="728"/>
                  </a:lnTo>
                  <a:lnTo>
                    <a:pt x="315" y="792"/>
                  </a:lnTo>
                  <a:lnTo>
                    <a:pt x="291" y="858"/>
                  </a:lnTo>
                  <a:lnTo>
                    <a:pt x="269" y="925"/>
                  </a:lnTo>
                  <a:lnTo>
                    <a:pt x="249" y="992"/>
                  </a:lnTo>
                  <a:lnTo>
                    <a:pt x="229" y="1060"/>
                  </a:lnTo>
                  <a:lnTo>
                    <a:pt x="213" y="1128"/>
                  </a:lnTo>
                  <a:lnTo>
                    <a:pt x="198" y="1197"/>
                  </a:lnTo>
                  <a:lnTo>
                    <a:pt x="185" y="1266"/>
                  </a:lnTo>
                  <a:lnTo>
                    <a:pt x="173" y="1336"/>
                  </a:lnTo>
                  <a:lnTo>
                    <a:pt x="162" y="1405"/>
                  </a:lnTo>
                  <a:lnTo>
                    <a:pt x="154" y="1474"/>
                  </a:lnTo>
                  <a:lnTo>
                    <a:pt x="147" y="1544"/>
                  </a:lnTo>
                  <a:lnTo>
                    <a:pt x="140" y="1613"/>
                  </a:lnTo>
                  <a:lnTo>
                    <a:pt x="137" y="1682"/>
                  </a:lnTo>
                  <a:lnTo>
                    <a:pt x="134" y="1752"/>
                  </a:lnTo>
                  <a:lnTo>
                    <a:pt x="132" y="1821"/>
                  </a:lnTo>
                  <a:lnTo>
                    <a:pt x="132" y="1889"/>
                  </a:lnTo>
                  <a:lnTo>
                    <a:pt x="134" y="1956"/>
                  </a:lnTo>
                  <a:lnTo>
                    <a:pt x="135" y="2024"/>
                  </a:lnTo>
                  <a:lnTo>
                    <a:pt x="0" y="2024"/>
                  </a:lnTo>
                  <a:lnTo>
                    <a:pt x="0" y="776"/>
                  </a:lnTo>
                  <a:lnTo>
                    <a:pt x="0" y="776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  <a:alpha val="4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 userDrawn="1"/>
          </p:nvSpPr>
          <p:spPr bwMode="auto">
            <a:xfrm>
              <a:off x="0" y="3371787"/>
              <a:ext cx="2895599" cy="2154237"/>
            </a:xfrm>
            <a:custGeom>
              <a:avLst/>
              <a:gdLst/>
              <a:ahLst/>
              <a:cxnLst>
                <a:cxn ang="0">
                  <a:pos x="0" y="118"/>
                </a:cxn>
                <a:cxn ang="0">
                  <a:pos x="165" y="69"/>
                </a:cxn>
                <a:cxn ang="0">
                  <a:pos x="327" y="33"/>
                </a:cxn>
                <a:cxn ang="0">
                  <a:pos x="487" y="11"/>
                </a:cxn>
                <a:cxn ang="0">
                  <a:pos x="645" y="1"/>
                </a:cxn>
                <a:cxn ang="0">
                  <a:pos x="797" y="1"/>
                </a:cxn>
                <a:cxn ang="0">
                  <a:pos x="946" y="13"/>
                </a:cxn>
                <a:cxn ang="0">
                  <a:pos x="1088" y="33"/>
                </a:cxn>
                <a:cxn ang="0">
                  <a:pos x="1225" y="62"/>
                </a:cxn>
                <a:cxn ang="0">
                  <a:pos x="1352" y="97"/>
                </a:cxn>
                <a:cxn ang="0">
                  <a:pos x="1472" y="138"/>
                </a:cxn>
                <a:cxn ang="0">
                  <a:pos x="1585" y="184"/>
                </a:cxn>
                <a:cxn ang="0">
                  <a:pos x="1685" y="236"/>
                </a:cxn>
                <a:cxn ang="0">
                  <a:pos x="1776" y="288"/>
                </a:cxn>
                <a:cxn ang="0">
                  <a:pos x="1854" y="343"/>
                </a:cxn>
                <a:cxn ang="0">
                  <a:pos x="1921" y="399"/>
                </a:cxn>
                <a:cxn ang="0">
                  <a:pos x="1974" y="455"/>
                </a:cxn>
                <a:cxn ang="0">
                  <a:pos x="1920" y="434"/>
                </a:cxn>
                <a:cxn ang="0">
                  <a:pos x="1804" y="394"/>
                </a:cxn>
                <a:cxn ang="0">
                  <a:pos x="1680" y="361"/>
                </a:cxn>
                <a:cxn ang="0">
                  <a:pos x="1548" y="338"/>
                </a:cxn>
                <a:cxn ang="0">
                  <a:pos x="1413" y="323"/>
                </a:cxn>
                <a:cxn ang="0">
                  <a:pos x="1273" y="321"/>
                </a:cxn>
                <a:cxn ang="0">
                  <a:pos x="1132" y="331"/>
                </a:cxn>
                <a:cxn ang="0">
                  <a:pos x="990" y="356"/>
                </a:cxn>
                <a:cxn ang="0">
                  <a:pos x="919" y="374"/>
                </a:cxn>
                <a:cxn ang="0">
                  <a:pos x="850" y="396"/>
                </a:cxn>
                <a:cxn ang="0">
                  <a:pos x="781" y="424"/>
                </a:cxn>
                <a:cxn ang="0">
                  <a:pos x="711" y="455"/>
                </a:cxn>
                <a:cxn ang="0">
                  <a:pos x="645" y="490"/>
                </a:cxn>
                <a:cxn ang="0">
                  <a:pos x="579" y="531"/>
                </a:cxn>
                <a:cxn ang="0">
                  <a:pos x="515" y="577"/>
                </a:cxn>
                <a:cxn ang="0">
                  <a:pos x="452" y="629"/>
                </a:cxn>
                <a:cxn ang="0">
                  <a:pos x="391" y="685"/>
                </a:cxn>
                <a:cxn ang="0">
                  <a:pos x="333" y="747"/>
                </a:cxn>
                <a:cxn ang="0">
                  <a:pos x="277" y="815"/>
                </a:cxn>
                <a:cxn ang="0">
                  <a:pos x="223" y="889"/>
                </a:cxn>
                <a:cxn ang="0">
                  <a:pos x="172" y="970"/>
                </a:cxn>
                <a:cxn ang="0">
                  <a:pos x="124" y="1056"/>
                </a:cxn>
                <a:cxn ang="0">
                  <a:pos x="79" y="1150"/>
                </a:cxn>
                <a:cxn ang="0">
                  <a:pos x="38" y="1249"/>
                </a:cxn>
                <a:cxn ang="0">
                  <a:pos x="0" y="1357"/>
                </a:cxn>
                <a:cxn ang="0">
                  <a:pos x="0" y="118"/>
                </a:cxn>
              </a:cxnLst>
              <a:rect l="0" t="0" r="r" b="b"/>
              <a:pathLst>
                <a:path w="1974" h="1357">
                  <a:moveTo>
                    <a:pt x="0" y="118"/>
                  </a:moveTo>
                  <a:lnTo>
                    <a:pt x="0" y="118"/>
                  </a:lnTo>
                  <a:lnTo>
                    <a:pt x="83" y="92"/>
                  </a:lnTo>
                  <a:lnTo>
                    <a:pt x="165" y="69"/>
                  </a:lnTo>
                  <a:lnTo>
                    <a:pt x="246" y="49"/>
                  </a:lnTo>
                  <a:lnTo>
                    <a:pt x="327" y="33"/>
                  </a:lnTo>
                  <a:lnTo>
                    <a:pt x="408" y="21"/>
                  </a:lnTo>
                  <a:lnTo>
                    <a:pt x="487" y="11"/>
                  </a:lnTo>
                  <a:lnTo>
                    <a:pt x="566" y="5"/>
                  </a:lnTo>
                  <a:lnTo>
                    <a:pt x="645" y="1"/>
                  </a:lnTo>
                  <a:lnTo>
                    <a:pt x="721" y="0"/>
                  </a:lnTo>
                  <a:lnTo>
                    <a:pt x="797" y="1"/>
                  </a:lnTo>
                  <a:lnTo>
                    <a:pt x="873" y="6"/>
                  </a:lnTo>
                  <a:lnTo>
                    <a:pt x="946" y="13"/>
                  </a:lnTo>
                  <a:lnTo>
                    <a:pt x="1018" y="23"/>
                  </a:lnTo>
                  <a:lnTo>
                    <a:pt x="1088" y="33"/>
                  </a:lnTo>
                  <a:lnTo>
                    <a:pt x="1157" y="47"/>
                  </a:lnTo>
                  <a:lnTo>
                    <a:pt x="1225" y="62"/>
                  </a:lnTo>
                  <a:lnTo>
                    <a:pt x="1289" y="79"/>
                  </a:lnTo>
                  <a:lnTo>
                    <a:pt x="1352" y="97"/>
                  </a:lnTo>
                  <a:lnTo>
                    <a:pt x="1413" y="117"/>
                  </a:lnTo>
                  <a:lnTo>
                    <a:pt x="1472" y="138"/>
                  </a:lnTo>
                  <a:lnTo>
                    <a:pt x="1530" y="161"/>
                  </a:lnTo>
                  <a:lnTo>
                    <a:pt x="1585" y="184"/>
                  </a:lnTo>
                  <a:lnTo>
                    <a:pt x="1636" y="209"/>
                  </a:lnTo>
                  <a:lnTo>
                    <a:pt x="1685" y="236"/>
                  </a:lnTo>
                  <a:lnTo>
                    <a:pt x="1732" y="262"/>
                  </a:lnTo>
                  <a:lnTo>
                    <a:pt x="1776" y="288"/>
                  </a:lnTo>
                  <a:lnTo>
                    <a:pt x="1816" y="315"/>
                  </a:lnTo>
                  <a:lnTo>
                    <a:pt x="1854" y="343"/>
                  </a:lnTo>
                  <a:lnTo>
                    <a:pt x="1888" y="371"/>
                  </a:lnTo>
                  <a:lnTo>
                    <a:pt x="1921" y="399"/>
                  </a:lnTo>
                  <a:lnTo>
                    <a:pt x="1949" y="427"/>
                  </a:lnTo>
                  <a:lnTo>
                    <a:pt x="1974" y="455"/>
                  </a:lnTo>
                  <a:lnTo>
                    <a:pt x="1974" y="455"/>
                  </a:lnTo>
                  <a:lnTo>
                    <a:pt x="1920" y="434"/>
                  </a:lnTo>
                  <a:lnTo>
                    <a:pt x="1864" y="412"/>
                  </a:lnTo>
                  <a:lnTo>
                    <a:pt x="1804" y="394"/>
                  </a:lnTo>
                  <a:lnTo>
                    <a:pt x="1743" y="376"/>
                  </a:lnTo>
                  <a:lnTo>
                    <a:pt x="1680" y="361"/>
                  </a:lnTo>
                  <a:lnTo>
                    <a:pt x="1614" y="348"/>
                  </a:lnTo>
                  <a:lnTo>
                    <a:pt x="1548" y="338"/>
                  </a:lnTo>
                  <a:lnTo>
                    <a:pt x="1481" y="330"/>
                  </a:lnTo>
                  <a:lnTo>
                    <a:pt x="1413" y="323"/>
                  </a:lnTo>
                  <a:lnTo>
                    <a:pt x="1344" y="320"/>
                  </a:lnTo>
                  <a:lnTo>
                    <a:pt x="1273" y="321"/>
                  </a:lnTo>
                  <a:lnTo>
                    <a:pt x="1203" y="325"/>
                  </a:lnTo>
                  <a:lnTo>
                    <a:pt x="1132" y="331"/>
                  </a:lnTo>
                  <a:lnTo>
                    <a:pt x="1061" y="341"/>
                  </a:lnTo>
                  <a:lnTo>
                    <a:pt x="990" y="356"/>
                  </a:lnTo>
                  <a:lnTo>
                    <a:pt x="954" y="364"/>
                  </a:lnTo>
                  <a:lnTo>
                    <a:pt x="919" y="374"/>
                  </a:lnTo>
                  <a:lnTo>
                    <a:pt x="885" y="384"/>
                  </a:lnTo>
                  <a:lnTo>
                    <a:pt x="850" y="396"/>
                  </a:lnTo>
                  <a:lnTo>
                    <a:pt x="815" y="409"/>
                  </a:lnTo>
                  <a:lnTo>
                    <a:pt x="781" y="424"/>
                  </a:lnTo>
                  <a:lnTo>
                    <a:pt x="746" y="439"/>
                  </a:lnTo>
                  <a:lnTo>
                    <a:pt x="711" y="455"/>
                  </a:lnTo>
                  <a:lnTo>
                    <a:pt x="678" y="472"/>
                  </a:lnTo>
                  <a:lnTo>
                    <a:pt x="645" y="490"/>
                  </a:lnTo>
                  <a:lnTo>
                    <a:pt x="612" y="510"/>
                  </a:lnTo>
                  <a:lnTo>
                    <a:pt x="579" y="531"/>
                  </a:lnTo>
                  <a:lnTo>
                    <a:pt x="546" y="554"/>
                  </a:lnTo>
                  <a:lnTo>
                    <a:pt x="515" y="577"/>
                  </a:lnTo>
                  <a:lnTo>
                    <a:pt x="484" y="602"/>
                  </a:lnTo>
                  <a:lnTo>
                    <a:pt x="452" y="629"/>
                  </a:lnTo>
                  <a:lnTo>
                    <a:pt x="421" y="657"/>
                  </a:lnTo>
                  <a:lnTo>
                    <a:pt x="391" y="685"/>
                  </a:lnTo>
                  <a:lnTo>
                    <a:pt x="361" y="716"/>
                  </a:lnTo>
                  <a:lnTo>
                    <a:pt x="333" y="747"/>
                  </a:lnTo>
                  <a:lnTo>
                    <a:pt x="304" y="780"/>
                  </a:lnTo>
                  <a:lnTo>
                    <a:pt x="277" y="815"/>
                  </a:lnTo>
                  <a:lnTo>
                    <a:pt x="249" y="851"/>
                  </a:lnTo>
                  <a:lnTo>
                    <a:pt x="223" y="889"/>
                  </a:lnTo>
                  <a:lnTo>
                    <a:pt x="198" y="929"/>
                  </a:lnTo>
                  <a:lnTo>
                    <a:pt x="172" y="970"/>
                  </a:lnTo>
                  <a:lnTo>
                    <a:pt x="149" y="1012"/>
                  </a:lnTo>
                  <a:lnTo>
                    <a:pt x="124" y="1056"/>
                  </a:lnTo>
                  <a:lnTo>
                    <a:pt x="101" y="1102"/>
                  </a:lnTo>
                  <a:lnTo>
                    <a:pt x="79" y="1150"/>
                  </a:lnTo>
                  <a:lnTo>
                    <a:pt x="58" y="1198"/>
                  </a:lnTo>
                  <a:lnTo>
                    <a:pt x="38" y="1249"/>
                  </a:lnTo>
                  <a:lnTo>
                    <a:pt x="18" y="1302"/>
                  </a:lnTo>
                  <a:lnTo>
                    <a:pt x="0" y="1357"/>
                  </a:lnTo>
                  <a:lnTo>
                    <a:pt x="0" y="118"/>
                  </a:lnTo>
                  <a:lnTo>
                    <a:pt x="0" y="118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0"/>
            <p:cNvSpPr>
              <a:spLocks/>
            </p:cNvSpPr>
            <p:nvPr userDrawn="1"/>
          </p:nvSpPr>
          <p:spPr bwMode="auto">
            <a:xfrm>
              <a:off x="1502664" y="5586916"/>
              <a:ext cx="6519672" cy="5913188"/>
            </a:xfrm>
            <a:custGeom>
              <a:avLst/>
              <a:gdLst/>
              <a:ahLst/>
              <a:cxnLst>
                <a:cxn ang="0">
                  <a:pos x="1377" y="130"/>
                </a:cxn>
                <a:cxn ang="0">
                  <a:pos x="1299" y="89"/>
                </a:cxn>
                <a:cxn ang="0">
                  <a:pos x="1220" y="56"/>
                </a:cxn>
                <a:cxn ang="0">
                  <a:pos x="1137" y="30"/>
                </a:cxn>
                <a:cxn ang="0">
                  <a:pos x="1052" y="11"/>
                </a:cxn>
                <a:cxn ang="0">
                  <a:pos x="966" y="2"/>
                </a:cxn>
                <a:cxn ang="0">
                  <a:pos x="880" y="0"/>
                </a:cxn>
                <a:cxn ang="0">
                  <a:pos x="794" y="5"/>
                </a:cxn>
                <a:cxn ang="0">
                  <a:pos x="708" y="18"/>
                </a:cxn>
                <a:cxn ang="0">
                  <a:pos x="624" y="40"/>
                </a:cxn>
                <a:cxn ang="0">
                  <a:pos x="543" y="69"/>
                </a:cxn>
                <a:cxn ang="0">
                  <a:pos x="466" y="107"/>
                </a:cxn>
                <a:cxn ang="0">
                  <a:pos x="391" y="155"/>
                </a:cxn>
                <a:cxn ang="0">
                  <a:pos x="322" y="210"/>
                </a:cxn>
                <a:cxn ang="0">
                  <a:pos x="258" y="272"/>
                </a:cxn>
                <a:cxn ang="0">
                  <a:pos x="200" y="345"/>
                </a:cxn>
                <a:cxn ang="0">
                  <a:pos x="149" y="426"/>
                </a:cxn>
                <a:cxn ang="0">
                  <a:pos x="124" y="472"/>
                </a:cxn>
                <a:cxn ang="0">
                  <a:pos x="83" y="568"/>
                </a:cxn>
                <a:cxn ang="0">
                  <a:pos x="48" y="667"/>
                </a:cxn>
                <a:cxn ang="0">
                  <a:pos x="23" y="769"/>
                </a:cxn>
                <a:cxn ang="0">
                  <a:pos x="7" y="875"/>
                </a:cxn>
                <a:cxn ang="0">
                  <a:pos x="0" y="982"/>
                </a:cxn>
                <a:cxn ang="0">
                  <a:pos x="2" y="1090"/>
                </a:cxn>
                <a:cxn ang="0">
                  <a:pos x="12" y="1200"/>
                </a:cxn>
                <a:cxn ang="0">
                  <a:pos x="31" y="1311"/>
                </a:cxn>
                <a:cxn ang="0">
                  <a:pos x="61" y="1420"/>
                </a:cxn>
                <a:cxn ang="0">
                  <a:pos x="101" y="1529"/>
                </a:cxn>
                <a:cxn ang="0">
                  <a:pos x="149" y="1636"/>
                </a:cxn>
                <a:cxn ang="0">
                  <a:pos x="206" y="1742"/>
                </a:cxn>
                <a:cxn ang="0">
                  <a:pos x="274" y="1844"/>
                </a:cxn>
                <a:cxn ang="0">
                  <a:pos x="353" y="1943"/>
                </a:cxn>
                <a:cxn ang="0">
                  <a:pos x="441" y="2039"/>
                </a:cxn>
                <a:cxn ang="0">
                  <a:pos x="2552" y="2085"/>
                </a:cxn>
                <a:cxn ang="0">
                  <a:pos x="2526" y="2070"/>
                </a:cxn>
                <a:cxn ang="0">
                  <a:pos x="2336" y="1955"/>
                </a:cxn>
                <a:cxn ang="0">
                  <a:pos x="2192" y="1860"/>
                </a:cxn>
                <a:cxn ang="0">
                  <a:pos x="2025" y="1748"/>
                </a:cxn>
                <a:cxn ang="0">
                  <a:pos x="1849" y="1619"/>
                </a:cxn>
                <a:cxn ang="0">
                  <a:pos x="1667" y="1477"/>
                </a:cxn>
                <a:cxn ang="0">
                  <a:pos x="1492" y="1326"/>
                </a:cxn>
                <a:cxn ang="0">
                  <a:pos x="1410" y="1246"/>
                </a:cxn>
                <a:cxn ang="0">
                  <a:pos x="1332" y="1167"/>
                </a:cxn>
                <a:cxn ang="0">
                  <a:pos x="1261" y="1086"/>
                </a:cxn>
                <a:cxn ang="0">
                  <a:pos x="1195" y="1004"/>
                </a:cxn>
                <a:cxn ang="0">
                  <a:pos x="1139" y="923"/>
                </a:cxn>
                <a:cxn ang="0">
                  <a:pos x="1091" y="840"/>
                </a:cxn>
                <a:cxn ang="0">
                  <a:pos x="1055" y="761"/>
                </a:cxn>
                <a:cxn ang="0">
                  <a:pos x="1030" y="680"/>
                </a:cxn>
                <a:cxn ang="0">
                  <a:pos x="1017" y="602"/>
                </a:cxn>
                <a:cxn ang="0">
                  <a:pos x="1019" y="527"/>
                </a:cxn>
                <a:cxn ang="0">
                  <a:pos x="1028" y="470"/>
                </a:cxn>
                <a:cxn ang="0">
                  <a:pos x="1040" y="434"/>
                </a:cxn>
                <a:cxn ang="0">
                  <a:pos x="1057" y="398"/>
                </a:cxn>
                <a:cxn ang="0">
                  <a:pos x="1076" y="363"/>
                </a:cxn>
                <a:cxn ang="0">
                  <a:pos x="1101" y="330"/>
                </a:cxn>
                <a:cxn ang="0">
                  <a:pos x="1131" y="295"/>
                </a:cxn>
                <a:cxn ang="0">
                  <a:pos x="1182" y="248"/>
                </a:cxn>
                <a:cxn ang="0">
                  <a:pos x="1269" y="186"/>
                </a:cxn>
                <a:cxn ang="0">
                  <a:pos x="1377" y="130"/>
                </a:cxn>
              </a:cxnLst>
              <a:rect l="0" t="0" r="r" b="b"/>
              <a:pathLst>
                <a:path w="2552" h="2085">
                  <a:moveTo>
                    <a:pt x="1377" y="130"/>
                  </a:moveTo>
                  <a:lnTo>
                    <a:pt x="1377" y="130"/>
                  </a:lnTo>
                  <a:lnTo>
                    <a:pt x="1339" y="109"/>
                  </a:lnTo>
                  <a:lnTo>
                    <a:pt x="1299" y="89"/>
                  </a:lnTo>
                  <a:lnTo>
                    <a:pt x="1260" y="73"/>
                  </a:lnTo>
                  <a:lnTo>
                    <a:pt x="1220" y="56"/>
                  </a:lnTo>
                  <a:lnTo>
                    <a:pt x="1179" y="43"/>
                  </a:lnTo>
                  <a:lnTo>
                    <a:pt x="1137" y="30"/>
                  </a:lnTo>
                  <a:lnTo>
                    <a:pt x="1094" y="20"/>
                  </a:lnTo>
                  <a:lnTo>
                    <a:pt x="1052" y="11"/>
                  </a:lnTo>
                  <a:lnTo>
                    <a:pt x="1009" y="7"/>
                  </a:lnTo>
                  <a:lnTo>
                    <a:pt x="966" y="2"/>
                  </a:lnTo>
                  <a:lnTo>
                    <a:pt x="923" y="0"/>
                  </a:lnTo>
                  <a:lnTo>
                    <a:pt x="880" y="0"/>
                  </a:lnTo>
                  <a:lnTo>
                    <a:pt x="837" y="2"/>
                  </a:lnTo>
                  <a:lnTo>
                    <a:pt x="794" y="5"/>
                  </a:lnTo>
                  <a:lnTo>
                    <a:pt x="751" y="10"/>
                  </a:lnTo>
                  <a:lnTo>
                    <a:pt x="708" y="18"/>
                  </a:lnTo>
                  <a:lnTo>
                    <a:pt x="667" y="28"/>
                  </a:lnTo>
                  <a:lnTo>
                    <a:pt x="624" y="40"/>
                  </a:lnTo>
                  <a:lnTo>
                    <a:pt x="584" y="54"/>
                  </a:lnTo>
                  <a:lnTo>
                    <a:pt x="543" y="69"/>
                  </a:lnTo>
                  <a:lnTo>
                    <a:pt x="504" y="87"/>
                  </a:lnTo>
                  <a:lnTo>
                    <a:pt x="466" y="107"/>
                  </a:lnTo>
                  <a:lnTo>
                    <a:pt x="428" y="130"/>
                  </a:lnTo>
                  <a:lnTo>
                    <a:pt x="391" y="155"/>
                  </a:lnTo>
                  <a:lnTo>
                    <a:pt x="357" y="182"/>
                  </a:lnTo>
                  <a:lnTo>
                    <a:pt x="322" y="210"/>
                  </a:lnTo>
                  <a:lnTo>
                    <a:pt x="289" y="241"/>
                  </a:lnTo>
                  <a:lnTo>
                    <a:pt x="258" y="272"/>
                  </a:lnTo>
                  <a:lnTo>
                    <a:pt x="228" y="309"/>
                  </a:lnTo>
                  <a:lnTo>
                    <a:pt x="200" y="345"/>
                  </a:lnTo>
                  <a:lnTo>
                    <a:pt x="173" y="385"/>
                  </a:lnTo>
                  <a:lnTo>
                    <a:pt x="149" y="426"/>
                  </a:lnTo>
                  <a:lnTo>
                    <a:pt x="149" y="426"/>
                  </a:lnTo>
                  <a:lnTo>
                    <a:pt x="124" y="472"/>
                  </a:lnTo>
                  <a:lnTo>
                    <a:pt x="102" y="520"/>
                  </a:lnTo>
                  <a:lnTo>
                    <a:pt x="83" y="568"/>
                  </a:lnTo>
                  <a:lnTo>
                    <a:pt x="64" y="617"/>
                  </a:lnTo>
                  <a:lnTo>
                    <a:pt x="48" y="667"/>
                  </a:lnTo>
                  <a:lnTo>
                    <a:pt x="35" y="718"/>
                  </a:lnTo>
                  <a:lnTo>
                    <a:pt x="23" y="769"/>
                  </a:lnTo>
                  <a:lnTo>
                    <a:pt x="15" y="822"/>
                  </a:lnTo>
                  <a:lnTo>
                    <a:pt x="7" y="875"/>
                  </a:lnTo>
                  <a:lnTo>
                    <a:pt x="2" y="928"/>
                  </a:lnTo>
                  <a:lnTo>
                    <a:pt x="0" y="982"/>
                  </a:lnTo>
                  <a:lnTo>
                    <a:pt x="0" y="1035"/>
                  </a:lnTo>
                  <a:lnTo>
                    <a:pt x="2" y="1090"/>
                  </a:lnTo>
                  <a:lnTo>
                    <a:pt x="5" y="1146"/>
                  </a:lnTo>
                  <a:lnTo>
                    <a:pt x="12" y="1200"/>
                  </a:lnTo>
                  <a:lnTo>
                    <a:pt x="22" y="1255"/>
                  </a:lnTo>
                  <a:lnTo>
                    <a:pt x="31" y="1311"/>
                  </a:lnTo>
                  <a:lnTo>
                    <a:pt x="46" y="1365"/>
                  </a:lnTo>
                  <a:lnTo>
                    <a:pt x="61" y="1420"/>
                  </a:lnTo>
                  <a:lnTo>
                    <a:pt x="79" y="1474"/>
                  </a:lnTo>
                  <a:lnTo>
                    <a:pt x="101" y="1529"/>
                  </a:lnTo>
                  <a:lnTo>
                    <a:pt x="124" y="1583"/>
                  </a:lnTo>
                  <a:lnTo>
                    <a:pt x="149" y="1636"/>
                  </a:lnTo>
                  <a:lnTo>
                    <a:pt x="177" y="1689"/>
                  </a:lnTo>
                  <a:lnTo>
                    <a:pt x="206" y="1742"/>
                  </a:lnTo>
                  <a:lnTo>
                    <a:pt x="239" y="1793"/>
                  </a:lnTo>
                  <a:lnTo>
                    <a:pt x="274" y="1844"/>
                  </a:lnTo>
                  <a:lnTo>
                    <a:pt x="312" y="1895"/>
                  </a:lnTo>
                  <a:lnTo>
                    <a:pt x="353" y="1943"/>
                  </a:lnTo>
                  <a:lnTo>
                    <a:pt x="396" y="1993"/>
                  </a:lnTo>
                  <a:lnTo>
                    <a:pt x="441" y="2039"/>
                  </a:lnTo>
                  <a:lnTo>
                    <a:pt x="489" y="2085"/>
                  </a:lnTo>
                  <a:lnTo>
                    <a:pt x="2552" y="2085"/>
                  </a:lnTo>
                  <a:lnTo>
                    <a:pt x="2552" y="2085"/>
                  </a:lnTo>
                  <a:lnTo>
                    <a:pt x="2526" y="2070"/>
                  </a:lnTo>
                  <a:lnTo>
                    <a:pt x="2450" y="2026"/>
                  </a:lnTo>
                  <a:lnTo>
                    <a:pt x="2336" y="1955"/>
                  </a:lnTo>
                  <a:lnTo>
                    <a:pt x="2266" y="1910"/>
                  </a:lnTo>
                  <a:lnTo>
                    <a:pt x="2192" y="1860"/>
                  </a:lnTo>
                  <a:lnTo>
                    <a:pt x="2111" y="1808"/>
                  </a:lnTo>
                  <a:lnTo>
                    <a:pt x="2025" y="1748"/>
                  </a:lnTo>
                  <a:lnTo>
                    <a:pt x="1938" y="1685"/>
                  </a:lnTo>
                  <a:lnTo>
                    <a:pt x="1849" y="1619"/>
                  </a:lnTo>
                  <a:lnTo>
                    <a:pt x="1758" y="1550"/>
                  </a:lnTo>
                  <a:lnTo>
                    <a:pt x="1667" y="1477"/>
                  </a:lnTo>
                  <a:lnTo>
                    <a:pt x="1578" y="1403"/>
                  </a:lnTo>
                  <a:lnTo>
                    <a:pt x="1492" y="1326"/>
                  </a:lnTo>
                  <a:lnTo>
                    <a:pt x="1451" y="1286"/>
                  </a:lnTo>
                  <a:lnTo>
                    <a:pt x="1410" y="1246"/>
                  </a:lnTo>
                  <a:lnTo>
                    <a:pt x="1370" y="1207"/>
                  </a:lnTo>
                  <a:lnTo>
                    <a:pt x="1332" y="1167"/>
                  </a:lnTo>
                  <a:lnTo>
                    <a:pt x="1296" y="1126"/>
                  </a:lnTo>
                  <a:lnTo>
                    <a:pt x="1261" y="1086"/>
                  </a:lnTo>
                  <a:lnTo>
                    <a:pt x="1227" y="1045"/>
                  </a:lnTo>
                  <a:lnTo>
                    <a:pt x="1195" y="1004"/>
                  </a:lnTo>
                  <a:lnTo>
                    <a:pt x="1167" y="962"/>
                  </a:lnTo>
                  <a:lnTo>
                    <a:pt x="1139" y="923"/>
                  </a:lnTo>
                  <a:lnTo>
                    <a:pt x="1114" y="881"/>
                  </a:lnTo>
                  <a:lnTo>
                    <a:pt x="1091" y="840"/>
                  </a:lnTo>
                  <a:lnTo>
                    <a:pt x="1071" y="801"/>
                  </a:lnTo>
                  <a:lnTo>
                    <a:pt x="1055" y="761"/>
                  </a:lnTo>
                  <a:lnTo>
                    <a:pt x="1042" y="720"/>
                  </a:lnTo>
                  <a:lnTo>
                    <a:pt x="1030" y="680"/>
                  </a:lnTo>
                  <a:lnTo>
                    <a:pt x="1022" y="642"/>
                  </a:lnTo>
                  <a:lnTo>
                    <a:pt x="1017" y="602"/>
                  </a:lnTo>
                  <a:lnTo>
                    <a:pt x="1015" y="565"/>
                  </a:lnTo>
                  <a:lnTo>
                    <a:pt x="1019" y="527"/>
                  </a:lnTo>
                  <a:lnTo>
                    <a:pt x="1023" y="489"/>
                  </a:lnTo>
                  <a:lnTo>
                    <a:pt x="1028" y="470"/>
                  </a:lnTo>
                  <a:lnTo>
                    <a:pt x="1033" y="452"/>
                  </a:lnTo>
                  <a:lnTo>
                    <a:pt x="1040" y="434"/>
                  </a:lnTo>
                  <a:lnTo>
                    <a:pt x="1048" y="416"/>
                  </a:lnTo>
                  <a:lnTo>
                    <a:pt x="1057" y="398"/>
                  </a:lnTo>
                  <a:lnTo>
                    <a:pt x="1066" y="381"/>
                  </a:lnTo>
                  <a:lnTo>
                    <a:pt x="1076" y="363"/>
                  </a:lnTo>
                  <a:lnTo>
                    <a:pt x="1088" y="347"/>
                  </a:lnTo>
                  <a:lnTo>
                    <a:pt x="1101" y="330"/>
                  </a:lnTo>
                  <a:lnTo>
                    <a:pt x="1116" y="312"/>
                  </a:lnTo>
                  <a:lnTo>
                    <a:pt x="1131" y="295"/>
                  </a:lnTo>
                  <a:lnTo>
                    <a:pt x="1147" y="281"/>
                  </a:lnTo>
                  <a:lnTo>
                    <a:pt x="1182" y="248"/>
                  </a:lnTo>
                  <a:lnTo>
                    <a:pt x="1223" y="216"/>
                  </a:lnTo>
                  <a:lnTo>
                    <a:pt x="1269" y="186"/>
                  </a:lnTo>
                  <a:lnTo>
                    <a:pt x="1321" y="158"/>
                  </a:lnTo>
                  <a:lnTo>
                    <a:pt x="1377" y="130"/>
                  </a:lnTo>
                  <a:lnTo>
                    <a:pt x="1377" y="130"/>
                  </a:lnTo>
                  <a:close/>
                </a:path>
              </a:pathLst>
            </a:custGeom>
            <a:solidFill>
              <a:schemeClr val="bg1">
                <a:lumMod val="95000"/>
                <a:alpha val="34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/>
            <p:cNvSpPr>
              <a:spLocks/>
            </p:cNvSpPr>
            <p:nvPr userDrawn="1"/>
          </p:nvSpPr>
          <p:spPr bwMode="auto">
            <a:xfrm>
              <a:off x="1155002" y="5801712"/>
              <a:ext cx="3420932" cy="5698392"/>
            </a:xfrm>
            <a:custGeom>
              <a:avLst/>
              <a:gdLst/>
              <a:ahLst/>
              <a:cxnLst>
                <a:cxn ang="0">
                  <a:pos x="99" y="1804"/>
                </a:cxn>
                <a:cxn ang="0">
                  <a:pos x="57" y="1647"/>
                </a:cxn>
                <a:cxn ang="0">
                  <a:pos x="29" y="1492"/>
                </a:cxn>
                <a:cxn ang="0">
                  <a:pos x="10" y="1342"/>
                </a:cxn>
                <a:cxn ang="0">
                  <a:pos x="1" y="1195"/>
                </a:cxn>
                <a:cxn ang="0">
                  <a:pos x="1" y="1054"/>
                </a:cxn>
                <a:cxn ang="0">
                  <a:pos x="10" y="919"/>
                </a:cxn>
                <a:cxn ang="0">
                  <a:pos x="26" y="790"/>
                </a:cxn>
                <a:cxn ang="0">
                  <a:pos x="49" y="667"/>
                </a:cxn>
                <a:cxn ang="0">
                  <a:pos x="81" y="553"/>
                </a:cxn>
                <a:cxn ang="0">
                  <a:pos x="117" y="445"/>
                </a:cxn>
                <a:cxn ang="0">
                  <a:pos x="158" y="346"/>
                </a:cxn>
                <a:cxn ang="0">
                  <a:pos x="203" y="255"/>
                </a:cxn>
                <a:cxn ang="0">
                  <a:pos x="254" y="176"/>
                </a:cxn>
                <a:cxn ang="0">
                  <a:pos x="307" y="105"/>
                </a:cxn>
                <a:cxn ang="0">
                  <a:pos x="363" y="47"/>
                </a:cxn>
                <a:cxn ang="0">
                  <a:pos x="421" y="0"/>
                </a:cxn>
                <a:cxn ang="0">
                  <a:pos x="383" y="57"/>
                </a:cxn>
                <a:cxn ang="0">
                  <a:pos x="317" y="176"/>
                </a:cxn>
                <a:cxn ang="0">
                  <a:pos x="265" y="298"/>
                </a:cxn>
                <a:cxn ang="0">
                  <a:pos x="226" y="421"/>
                </a:cxn>
                <a:cxn ang="0">
                  <a:pos x="201" y="544"/>
                </a:cxn>
                <a:cxn ang="0">
                  <a:pos x="188" y="667"/>
                </a:cxn>
                <a:cxn ang="0">
                  <a:pos x="186" y="789"/>
                </a:cxn>
                <a:cxn ang="0">
                  <a:pos x="196" y="911"/>
                </a:cxn>
                <a:cxn ang="0">
                  <a:pos x="219" y="1030"/>
                </a:cxn>
                <a:cxn ang="0">
                  <a:pos x="252" y="1147"/>
                </a:cxn>
                <a:cxn ang="0">
                  <a:pos x="297" y="1261"/>
                </a:cxn>
                <a:cxn ang="0">
                  <a:pos x="351" y="1371"/>
                </a:cxn>
                <a:cxn ang="0">
                  <a:pos x="416" y="1477"/>
                </a:cxn>
                <a:cxn ang="0">
                  <a:pos x="492" y="1578"/>
                </a:cxn>
                <a:cxn ang="0">
                  <a:pos x="576" y="1674"/>
                </a:cxn>
                <a:cxn ang="0">
                  <a:pos x="668" y="1763"/>
                </a:cxn>
                <a:cxn ang="0">
                  <a:pos x="99" y="1804"/>
                </a:cxn>
              </a:cxnLst>
              <a:rect l="0" t="0" r="r" b="b"/>
              <a:pathLst>
                <a:path w="718" h="1804">
                  <a:moveTo>
                    <a:pt x="99" y="1804"/>
                  </a:moveTo>
                  <a:lnTo>
                    <a:pt x="99" y="1804"/>
                  </a:lnTo>
                  <a:lnTo>
                    <a:pt x="77" y="1725"/>
                  </a:lnTo>
                  <a:lnTo>
                    <a:pt x="57" y="1647"/>
                  </a:lnTo>
                  <a:lnTo>
                    <a:pt x="43" y="1570"/>
                  </a:lnTo>
                  <a:lnTo>
                    <a:pt x="29" y="1492"/>
                  </a:lnTo>
                  <a:lnTo>
                    <a:pt x="18" y="1416"/>
                  </a:lnTo>
                  <a:lnTo>
                    <a:pt x="10" y="1342"/>
                  </a:lnTo>
                  <a:lnTo>
                    <a:pt x="5" y="1267"/>
                  </a:lnTo>
                  <a:lnTo>
                    <a:pt x="1" y="1195"/>
                  </a:lnTo>
                  <a:lnTo>
                    <a:pt x="0" y="1124"/>
                  </a:lnTo>
                  <a:lnTo>
                    <a:pt x="1" y="1054"/>
                  </a:lnTo>
                  <a:lnTo>
                    <a:pt x="5" y="987"/>
                  </a:lnTo>
                  <a:lnTo>
                    <a:pt x="10" y="919"/>
                  </a:lnTo>
                  <a:lnTo>
                    <a:pt x="18" y="853"/>
                  </a:lnTo>
                  <a:lnTo>
                    <a:pt x="26" y="790"/>
                  </a:lnTo>
                  <a:lnTo>
                    <a:pt x="38" y="728"/>
                  </a:lnTo>
                  <a:lnTo>
                    <a:pt x="49" y="667"/>
                  </a:lnTo>
                  <a:lnTo>
                    <a:pt x="64" y="609"/>
                  </a:lnTo>
                  <a:lnTo>
                    <a:pt x="81" y="553"/>
                  </a:lnTo>
                  <a:lnTo>
                    <a:pt x="97" y="496"/>
                  </a:lnTo>
                  <a:lnTo>
                    <a:pt x="117" y="445"/>
                  </a:lnTo>
                  <a:lnTo>
                    <a:pt x="137" y="394"/>
                  </a:lnTo>
                  <a:lnTo>
                    <a:pt x="158" y="346"/>
                  </a:lnTo>
                  <a:lnTo>
                    <a:pt x="180" y="300"/>
                  </a:lnTo>
                  <a:lnTo>
                    <a:pt x="203" y="255"/>
                  </a:lnTo>
                  <a:lnTo>
                    <a:pt x="227" y="214"/>
                  </a:lnTo>
                  <a:lnTo>
                    <a:pt x="254" y="176"/>
                  </a:lnTo>
                  <a:lnTo>
                    <a:pt x="280" y="140"/>
                  </a:lnTo>
                  <a:lnTo>
                    <a:pt x="307" y="105"/>
                  </a:lnTo>
                  <a:lnTo>
                    <a:pt x="335" y="76"/>
                  </a:lnTo>
                  <a:lnTo>
                    <a:pt x="363" y="47"/>
                  </a:lnTo>
                  <a:lnTo>
                    <a:pt x="391" y="21"/>
                  </a:lnTo>
                  <a:lnTo>
                    <a:pt x="421" y="0"/>
                  </a:lnTo>
                  <a:lnTo>
                    <a:pt x="421" y="0"/>
                  </a:lnTo>
                  <a:lnTo>
                    <a:pt x="383" y="57"/>
                  </a:lnTo>
                  <a:lnTo>
                    <a:pt x="348" y="117"/>
                  </a:lnTo>
                  <a:lnTo>
                    <a:pt x="317" y="176"/>
                  </a:lnTo>
                  <a:lnTo>
                    <a:pt x="289" y="237"/>
                  </a:lnTo>
                  <a:lnTo>
                    <a:pt x="265" y="298"/>
                  </a:lnTo>
                  <a:lnTo>
                    <a:pt x="244" y="359"/>
                  </a:lnTo>
                  <a:lnTo>
                    <a:pt x="226" y="421"/>
                  </a:lnTo>
                  <a:lnTo>
                    <a:pt x="213" y="482"/>
                  </a:lnTo>
                  <a:lnTo>
                    <a:pt x="201" y="544"/>
                  </a:lnTo>
                  <a:lnTo>
                    <a:pt x="193" y="605"/>
                  </a:lnTo>
                  <a:lnTo>
                    <a:pt x="188" y="667"/>
                  </a:lnTo>
                  <a:lnTo>
                    <a:pt x="185" y="728"/>
                  </a:lnTo>
                  <a:lnTo>
                    <a:pt x="186" y="789"/>
                  </a:lnTo>
                  <a:lnTo>
                    <a:pt x="189" y="850"/>
                  </a:lnTo>
                  <a:lnTo>
                    <a:pt x="196" y="911"/>
                  </a:lnTo>
                  <a:lnTo>
                    <a:pt x="206" y="970"/>
                  </a:lnTo>
                  <a:lnTo>
                    <a:pt x="219" y="1030"/>
                  </a:lnTo>
                  <a:lnTo>
                    <a:pt x="234" y="1089"/>
                  </a:lnTo>
                  <a:lnTo>
                    <a:pt x="252" y="1147"/>
                  </a:lnTo>
                  <a:lnTo>
                    <a:pt x="274" y="1205"/>
                  </a:lnTo>
                  <a:lnTo>
                    <a:pt x="297" y="1261"/>
                  </a:lnTo>
                  <a:lnTo>
                    <a:pt x="323" y="1317"/>
                  </a:lnTo>
                  <a:lnTo>
                    <a:pt x="351" y="1371"/>
                  </a:lnTo>
                  <a:lnTo>
                    <a:pt x="383" y="1424"/>
                  </a:lnTo>
                  <a:lnTo>
                    <a:pt x="416" y="1477"/>
                  </a:lnTo>
                  <a:lnTo>
                    <a:pt x="452" y="1528"/>
                  </a:lnTo>
                  <a:lnTo>
                    <a:pt x="492" y="1578"/>
                  </a:lnTo>
                  <a:lnTo>
                    <a:pt x="531" y="1626"/>
                  </a:lnTo>
                  <a:lnTo>
                    <a:pt x="576" y="1674"/>
                  </a:lnTo>
                  <a:lnTo>
                    <a:pt x="620" y="1718"/>
                  </a:lnTo>
                  <a:lnTo>
                    <a:pt x="668" y="1763"/>
                  </a:lnTo>
                  <a:lnTo>
                    <a:pt x="718" y="1804"/>
                  </a:lnTo>
                  <a:lnTo>
                    <a:pt x="99" y="1804"/>
                  </a:lnTo>
                  <a:lnTo>
                    <a:pt x="99" y="1804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  <a:alpha val="37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9" name="Straight Connector 8"/>
          <p:cNvCxnSpPr/>
          <p:nvPr userDrawn="1"/>
        </p:nvCxnSpPr>
        <p:spPr>
          <a:xfrm>
            <a:off x="457200" y="1104900"/>
            <a:ext cx="82296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6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6375" y="1052513"/>
            <a:ext cx="7405688" cy="1473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E-rate 2.0 Reforms</a:t>
            </a:r>
            <a:br>
              <a:rPr lang="en-US" dirty="0" smtClean="0"/>
            </a:br>
            <a:r>
              <a:rPr lang="en-US" dirty="0" smtClean="0"/>
              <a:t>Preview of Possible Changes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191000"/>
            <a:ext cx="7405688" cy="1877437"/>
          </a:xfrm>
        </p:spPr>
        <p:txBody>
          <a:bodyPr/>
          <a:lstStyle/>
          <a:p>
            <a:pPr algn="r">
              <a:defRPr/>
            </a:pPr>
            <a:r>
              <a:rPr lang="en-US" sz="2000" i="1" dirty="0" smtClean="0">
                <a:solidFill>
                  <a:srgbClr val="DF093C"/>
                </a:solidFill>
              </a:rPr>
              <a:t>February 11, 2014</a:t>
            </a:r>
          </a:p>
          <a:p>
            <a:pPr algn="r">
              <a:defRPr/>
            </a:pPr>
            <a:r>
              <a:rPr lang="en-US" sz="2000" i="1" dirty="0" smtClean="0">
                <a:solidFill>
                  <a:srgbClr val="DF093C"/>
                </a:solidFill>
              </a:rPr>
              <a:t>Presented by:</a:t>
            </a:r>
          </a:p>
          <a:p>
            <a:pPr algn="r">
              <a:defRPr/>
            </a:pPr>
            <a:r>
              <a:rPr lang="en-US" sz="2000" i="1" dirty="0" smtClean="0">
                <a:solidFill>
                  <a:srgbClr val="DF093C"/>
                </a:solidFill>
              </a:rPr>
              <a:t>Julie Tritt Schell</a:t>
            </a:r>
          </a:p>
          <a:p>
            <a:pPr algn="r">
              <a:defRPr/>
            </a:pPr>
            <a:r>
              <a:rPr lang="en-US" sz="2000" i="1" dirty="0" smtClean="0">
                <a:solidFill>
                  <a:srgbClr val="DF093C"/>
                </a:solidFill>
              </a:rPr>
              <a:t>PA E-rate Coordinator</a:t>
            </a:r>
          </a:p>
          <a:p>
            <a:pPr algn="r">
              <a:defRPr/>
            </a:pPr>
            <a:r>
              <a:rPr lang="en-US" sz="2000" i="1" dirty="0" smtClean="0">
                <a:solidFill>
                  <a:srgbClr val="DF093C"/>
                </a:solidFill>
              </a:rPr>
              <a:t>jtschell@comcast.net</a:t>
            </a:r>
            <a:endParaRPr lang="en-US" sz="2000" i="1" dirty="0">
              <a:solidFill>
                <a:srgbClr val="DF093C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FCC Chairman, Tom Wheeler, Speech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February 5, 2014, FCC Chairman Wheeler gave major speech about E-rate reform in which he announced it was one of his top priorities</a:t>
            </a:r>
          </a:p>
          <a:p>
            <a:r>
              <a:rPr lang="en-US" dirty="0" smtClean="0"/>
              <a:t>Some details given, but most details will come in a Public Notice (PN) that will be released in the next few weeks, seeking comment on a very targeted set of issues (unlike the broad NPRM)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Funding	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Double the amount of E-rate funds available to support broadband to </a:t>
            </a:r>
            <a:r>
              <a:rPr lang="en-US" dirty="0" smtClean="0"/>
              <a:t>$1 </a:t>
            </a:r>
            <a:r>
              <a:rPr lang="en-US" dirty="0" smtClean="0"/>
              <a:t>billion per year over the next 2 years</a:t>
            </a:r>
          </a:p>
          <a:p>
            <a:pPr lvl="1"/>
            <a:r>
              <a:rPr lang="en-US" dirty="0" smtClean="0"/>
              <a:t>Unknown whether this is additional money or a redistribution of existing funds</a:t>
            </a:r>
          </a:p>
          <a:p>
            <a:r>
              <a:rPr lang="en-US" dirty="0" smtClean="0"/>
              <a:t>He is open to a future funding increase but noted, “any funding change must be preceded by an assessment of the use of current funds along with a fact-base analysis of the needs of the program.”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Immediate Changes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</a:t>
            </a:r>
            <a:r>
              <a:rPr lang="en-US" u="sng" dirty="0" smtClean="0"/>
              <a:t>Priority 1</a:t>
            </a:r>
            <a:r>
              <a:rPr lang="en-US" dirty="0" smtClean="0"/>
              <a:t> requests will be funded for FY 2014</a:t>
            </a:r>
          </a:p>
          <a:p>
            <a:r>
              <a:rPr lang="en-US" dirty="0" smtClean="0"/>
              <a:t>No program changes to FY 2014</a:t>
            </a:r>
          </a:p>
          <a:p>
            <a:r>
              <a:rPr lang="en-US" dirty="0" smtClean="0"/>
              <a:t>Acceleration of broadband consortia application reviews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Future Changes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Public Notice being released in next few weeks that will propose specific changes</a:t>
            </a:r>
          </a:p>
          <a:p>
            <a:pPr lvl="1"/>
            <a:r>
              <a:rPr lang="en-US" smtClean="0"/>
              <a:t>How to prioritize broadband services</a:t>
            </a:r>
          </a:p>
          <a:p>
            <a:pPr lvl="2"/>
            <a:r>
              <a:rPr lang="en-US" smtClean="0"/>
              <a:t>Increase focus (prioritization) of WIFI equipment and broadband wiring needed to support WIFI</a:t>
            </a:r>
          </a:p>
          <a:p>
            <a:pPr lvl="1"/>
            <a:r>
              <a:rPr lang="en-US" smtClean="0"/>
              <a:t>How to appropriate phase out legacy services</a:t>
            </a:r>
          </a:p>
          <a:p>
            <a:pPr lvl="2"/>
            <a:r>
              <a:rPr lang="en-US" smtClean="0"/>
              <a:t>Low-bandwidth connections, dial-up, e-mail, paging</a:t>
            </a:r>
          </a:p>
          <a:p>
            <a:pPr lvl="2"/>
            <a:r>
              <a:rPr lang="en-US" smtClean="0"/>
              <a:t>Unknown what this means for voice</a:t>
            </a:r>
          </a:p>
          <a:p>
            <a:pPr lvl="1"/>
            <a:r>
              <a:rPr lang="en-US" smtClean="0"/>
              <a:t>Long-term modernization including fundamental structural and administrative changes to make program more user-friendly</a:t>
            </a:r>
          </a:p>
          <a:p>
            <a:pPr lvl="1"/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Timing</a:t>
            </a:r>
            <a:endParaRPr lang="en-US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Public notice to be released in the next month</a:t>
            </a:r>
          </a:p>
          <a:p>
            <a:pPr lvl="1"/>
            <a:r>
              <a:rPr lang="en-US" dirty="0" smtClean="0"/>
              <a:t>Short comment cycle</a:t>
            </a:r>
          </a:p>
          <a:p>
            <a:pPr lvl="1"/>
            <a:r>
              <a:rPr lang="en-US" dirty="0" smtClean="0"/>
              <a:t>May not be a reply comment cycle</a:t>
            </a:r>
          </a:p>
          <a:p>
            <a:r>
              <a:rPr lang="en-US" dirty="0" smtClean="0"/>
              <a:t>Order will then be released announcing final changes</a:t>
            </a:r>
          </a:p>
          <a:p>
            <a:pPr lvl="1"/>
            <a:r>
              <a:rPr lang="en-US" dirty="0" smtClean="0"/>
              <a:t>Chairman wants it issued over the summer</a:t>
            </a:r>
          </a:p>
          <a:p>
            <a:pPr lvl="1"/>
            <a:r>
              <a:rPr lang="en-US" dirty="0" smtClean="0"/>
              <a:t>Some changes will become effective for FY 2015; others will become effective for FY 2016</a:t>
            </a:r>
          </a:p>
          <a:p>
            <a:pPr lvl="1"/>
            <a:r>
              <a:rPr lang="en-US" dirty="0" smtClean="0"/>
              <a:t>Some hints at a possible fall 2014 window</a:t>
            </a:r>
          </a:p>
          <a:p>
            <a:pPr lvl="2"/>
            <a:r>
              <a:rPr lang="en-US" dirty="0" smtClean="0"/>
              <a:t>Don’t know if this would be for FY 2015 or would be a special ‘broadband’ or ‘</a:t>
            </a:r>
            <a:r>
              <a:rPr lang="en-US" dirty="0" err="1" smtClean="0"/>
              <a:t>wifi</a:t>
            </a:r>
            <a:r>
              <a:rPr lang="en-US" dirty="0" smtClean="0"/>
              <a:t>-only’ window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What About Priority 2 for FY 2014?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funding available for Priority 2 in FY 2013</a:t>
            </a:r>
          </a:p>
          <a:p>
            <a:r>
              <a:rPr lang="en-US" dirty="0" smtClean="0"/>
              <a:t>FCC staff specifically said this does not mean that P2 is gone forever</a:t>
            </a:r>
          </a:p>
          <a:p>
            <a:r>
              <a:rPr lang="en-US" dirty="0" smtClean="0"/>
              <a:t>If no additional money is added to cap, it is unlikely if there will be much, if any, P2 money available for FY 2014</a:t>
            </a:r>
          </a:p>
          <a:p>
            <a:pPr lvl="1"/>
            <a:r>
              <a:rPr lang="en-US" dirty="0" smtClean="0"/>
              <a:t>FCC ‘rolled-over’ $450 billion just to fund all Priority 1 requests for FY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What About Priority 2 for FY 2014?</a:t>
            </a:r>
            <a:endParaRPr lang="en-US" dirty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if they DO identify additional funding, they could...</a:t>
            </a:r>
          </a:p>
          <a:p>
            <a:pPr lvl="1"/>
            <a:r>
              <a:rPr lang="en-US" dirty="0" smtClean="0"/>
              <a:t>A)  Use it to fund some P2 for FY 2014</a:t>
            </a:r>
          </a:p>
          <a:p>
            <a:pPr lvl="1"/>
            <a:r>
              <a:rPr lang="en-US" dirty="0" smtClean="0"/>
              <a:t>B)  Establish a separate pilot program or application window (perhaps in fall 2014) that focuses on WIFI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What Should You Do Now</a:t>
            </a:r>
            <a:endParaRPr lang="en-US" dirty="0">
              <a:effectLst/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2800" dirty="0" smtClean="0"/>
              <a:t>Never hurts to apply for P2</a:t>
            </a:r>
          </a:p>
          <a:p>
            <a:pPr lvl="1"/>
            <a:r>
              <a:rPr lang="en-US" sz="2400" dirty="0" smtClean="0"/>
              <a:t>Especially if you need WIFI equipment or broadband equipment</a:t>
            </a:r>
          </a:p>
          <a:p>
            <a:r>
              <a:rPr lang="en-US" sz="2800" dirty="0" smtClean="0"/>
              <a:t>PEPPM not eligible for FY 2014</a:t>
            </a:r>
          </a:p>
          <a:p>
            <a:pPr lvl="1"/>
            <a:r>
              <a:rPr lang="en-US" sz="2400" dirty="0" smtClean="0"/>
              <a:t>Post your own 470 </a:t>
            </a:r>
            <a:r>
              <a:rPr lang="en-US" sz="2400" u="sng" dirty="0" smtClean="0"/>
              <a:t>before</a:t>
            </a:r>
            <a:r>
              <a:rPr lang="en-US" sz="2400" dirty="0" smtClean="0"/>
              <a:t> February </a:t>
            </a:r>
            <a:r>
              <a:rPr lang="en-US" sz="2400" dirty="0" smtClean="0"/>
              <a:t>26</a:t>
            </a:r>
          </a:p>
          <a:p>
            <a:pPr lvl="2"/>
            <a:r>
              <a:rPr lang="en-US" sz="2000" dirty="0" smtClean="0"/>
              <a:t>Be sure to include the words “</a:t>
            </a:r>
            <a:r>
              <a:rPr lang="en-US" sz="2000" smtClean="0"/>
              <a:t>or equivalent”</a:t>
            </a:r>
            <a:endParaRPr lang="en-US" sz="2000" dirty="0" smtClean="0"/>
          </a:p>
          <a:p>
            <a:pPr lvl="1"/>
            <a:r>
              <a:rPr lang="en-US" sz="2400" dirty="0" smtClean="0"/>
              <a:t>Bid in local newspapers</a:t>
            </a:r>
          </a:p>
          <a:p>
            <a:pPr lvl="1"/>
            <a:r>
              <a:rPr lang="en-US" sz="2400" dirty="0" smtClean="0"/>
              <a:t>Sign E-rate contingent contract</a:t>
            </a:r>
          </a:p>
          <a:p>
            <a:pPr lvl="2"/>
            <a:r>
              <a:rPr lang="en-US" sz="2000" dirty="0" smtClean="0"/>
              <a:t>Can be as little as signing/dating the vendor quote</a:t>
            </a:r>
          </a:p>
          <a:p>
            <a:pPr lvl="1"/>
            <a:r>
              <a:rPr lang="en-US" sz="2400" dirty="0" smtClean="0"/>
              <a:t>File 471 before March 26</a:t>
            </a:r>
          </a:p>
          <a:p>
            <a:pPr lvl="2"/>
            <a:r>
              <a:rPr lang="en-US" sz="2000" dirty="0" smtClean="0"/>
              <a:t>File P2 on separate Form 471 than P1 requests</a:t>
            </a:r>
          </a:p>
          <a:p>
            <a:r>
              <a:rPr lang="en-US" sz="2800" dirty="0" smtClean="0"/>
              <a:t>Make sure your technology plan is approved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Summary</a:t>
            </a:r>
            <a:endParaRPr lang="en-US" dirty="0">
              <a:effectLst/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550" indent="0"/>
            <a:r>
              <a:rPr lang="en-US" sz="2800" dirty="0" smtClean="0"/>
              <a:t> </a:t>
            </a:r>
            <a:r>
              <a:rPr lang="en-US" sz="2400" dirty="0" smtClean="0"/>
              <a:t>Changes coming for FY 2015, maybe 2016</a:t>
            </a:r>
          </a:p>
          <a:p>
            <a:pPr marL="82550" indent="0"/>
            <a:r>
              <a:rPr lang="en-US" sz="2400" dirty="0" smtClean="0"/>
              <a:t> Much will depend on stakeholder comments to Public Notice</a:t>
            </a:r>
          </a:p>
          <a:p>
            <a:pPr marL="82550" indent="0"/>
            <a:r>
              <a:rPr lang="en-US" sz="2400" dirty="0" smtClean="0"/>
              <a:t> Priorities will be changing, if they exist at all</a:t>
            </a:r>
          </a:p>
          <a:p>
            <a:pPr marL="82550" indent="0"/>
            <a:r>
              <a:rPr lang="en-US" sz="2400" dirty="0" smtClean="0"/>
              <a:t> Eligible services and eligible equipment will be changed</a:t>
            </a:r>
          </a:p>
          <a:p>
            <a:pPr marL="82550" indent="0"/>
            <a:r>
              <a:rPr lang="en-US" sz="2400" dirty="0" smtClean="0"/>
              <a:t> More applicants will qualify for equipment purchases</a:t>
            </a:r>
          </a:p>
          <a:p>
            <a:pPr marL="82550" indent="0"/>
            <a:r>
              <a:rPr lang="en-US" sz="2400" dirty="0" smtClean="0"/>
              <a:t> Unknown what happens to voice services</a:t>
            </a:r>
          </a:p>
          <a:p>
            <a:pPr marL="82550" indent="0"/>
            <a:r>
              <a:rPr lang="en-US" sz="2400" dirty="0" smtClean="0"/>
              <a:t> Program will be more applicant friendly</a:t>
            </a:r>
          </a:p>
          <a:p>
            <a:pPr marL="82550" indent="0"/>
            <a:r>
              <a:rPr lang="en-US" sz="2400" dirty="0" smtClean="0"/>
              <a:t> FCDLs will come much faster (starting with FY 2014)</a:t>
            </a:r>
          </a:p>
          <a:p>
            <a:pPr marL="82550" indent="0"/>
            <a:r>
              <a:rPr lang="en-US" sz="2400" dirty="0" smtClean="0"/>
              <a:t> Major emphasis on consortia (starting with FY 2014)</a:t>
            </a:r>
          </a:p>
          <a:p>
            <a:pPr marL="82550" indent="0"/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714620"/>
            <a:ext cx="7498080" cy="1143000"/>
          </a:xfrm>
        </p:spPr>
        <p:txBody>
          <a:bodyPr/>
          <a:lstStyle/>
          <a:p>
            <a:r>
              <a:rPr lang="en-US" dirty="0" smtClean="0">
                <a:effectLst/>
              </a:rPr>
              <a:t>Questions?</a:t>
            </a:r>
            <a:endParaRPr lang="en-US" dirty="0">
              <a:effectLst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963" indent="0" eaLnBrk="1" hangingPunct="1">
              <a:buFont typeface="Wingdings 2" pitchFamily="18" charset="2"/>
              <a:buNone/>
            </a:pPr>
            <a:endParaRPr lang="en-US" altLang="en-US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395536" y="1772816"/>
          <a:ext cx="8305800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ED7AAD-6223-440D-904E-8E2EA3B4E484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3100" dirty="0"/>
              <a:t>In September 2010, FCC adopted </a:t>
            </a:r>
            <a:r>
              <a:rPr lang="en-US" sz="3100" dirty="0" smtClean="0"/>
              <a:t>these E-rate </a:t>
            </a:r>
            <a:r>
              <a:rPr lang="en-US" sz="3100" dirty="0"/>
              <a:t>reform measures</a:t>
            </a:r>
            <a:r>
              <a:rPr lang="en-US" sz="3100" dirty="0" smtClean="0"/>
              <a:t>: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500" dirty="0" smtClean="0"/>
              <a:t>Allowed </a:t>
            </a:r>
            <a:r>
              <a:rPr lang="en-US" sz="2500" dirty="0"/>
              <a:t>applicants to lease fiber from any provider (not just telecommunications carriers</a:t>
            </a:r>
            <a:r>
              <a:rPr lang="en-US" sz="2500" dirty="0" smtClean="0"/>
              <a:t>)</a:t>
            </a:r>
            <a:endParaRPr lang="en-US" sz="2500" dirty="0"/>
          </a:p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500" dirty="0"/>
              <a:t>Allowed applicants to lease unlit existing </a:t>
            </a:r>
            <a:r>
              <a:rPr lang="en-US" sz="2500" dirty="0" smtClean="0"/>
              <a:t>fiber</a:t>
            </a:r>
            <a:endParaRPr lang="en-US" sz="2500" dirty="0"/>
          </a:p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500" dirty="0"/>
              <a:t>Allowed the community to use E-rate eligible services after hours – on school </a:t>
            </a:r>
            <a:r>
              <a:rPr lang="en-US" sz="2500" dirty="0" smtClean="0"/>
              <a:t>campus</a:t>
            </a:r>
            <a:endParaRPr lang="en-US" sz="2500" dirty="0"/>
          </a:p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500" dirty="0"/>
              <a:t>Allowed E-rate funded services to be provided to </a:t>
            </a:r>
            <a:r>
              <a:rPr lang="en-US" sz="2500" dirty="0" smtClean="0"/>
              <a:t>most dorms</a:t>
            </a:r>
            <a:endParaRPr lang="en-US" sz="2500" dirty="0"/>
          </a:p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500" dirty="0"/>
              <a:t>Create a 1-yr pilot competitive pilot program that provided funding for off-campus wireless connectivity through mobile </a:t>
            </a:r>
            <a:r>
              <a:rPr lang="en-US" sz="2500" dirty="0" smtClean="0"/>
              <a:t>devices</a:t>
            </a:r>
            <a:endParaRPr lang="en-US" sz="2500" dirty="0"/>
          </a:p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500" dirty="0"/>
              <a:t>Increased the E-rate funding cap to annual inflation (it is currently capped at $2.25 billion</a:t>
            </a:r>
            <a:r>
              <a:rPr lang="en-US" sz="2500" dirty="0" smtClean="0"/>
              <a:t>)</a:t>
            </a:r>
            <a:endParaRPr lang="en-US" sz="2500" dirty="0"/>
          </a:p>
          <a:p>
            <a:pPr marL="640080" lvl="1" indent="-23774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n-US" sz="2500" dirty="0"/>
              <a:t>Eliminated the E-rate tech plan requirement for Priority 1 </a:t>
            </a:r>
            <a:r>
              <a:rPr lang="en-US" sz="2500" dirty="0" smtClean="0"/>
              <a:t>services</a:t>
            </a:r>
            <a:endParaRPr lang="en-US" sz="2500" dirty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228600"/>
            <a:ext cx="7497763" cy="11430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rgbClr val="DF093C"/>
                </a:solidFill>
                <a:effectLst/>
              </a:rPr>
              <a:t>2010 E-rate Reforms</a:t>
            </a:r>
            <a:endParaRPr lang="en-US" dirty="0">
              <a:solidFill>
                <a:srgbClr val="DF093C"/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309FA-5865-4506-88E6-697B75CC36D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ConnectED</a:t>
            </a:r>
            <a:endParaRPr lang="en-US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June 2013, President </a:t>
            </a:r>
            <a:r>
              <a:rPr lang="en-US" altLang="en-US" dirty="0" err="1" smtClean="0"/>
              <a:t>Obama</a:t>
            </a:r>
            <a:r>
              <a:rPr lang="en-US" altLang="en-US" dirty="0" smtClean="0"/>
              <a:t> introduced the </a:t>
            </a:r>
            <a:r>
              <a:rPr lang="en-US" altLang="en-US" dirty="0" err="1" smtClean="0"/>
              <a:t>ConnectED</a:t>
            </a:r>
            <a:r>
              <a:rPr lang="en-US" altLang="en-US" dirty="0" smtClean="0"/>
              <a:t> initiative: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dirty="0" smtClean="0"/>
              <a:t>Within 5 years, connect 99% of schools to 100 mbps, with a target of 1 </a:t>
            </a:r>
            <a:r>
              <a:rPr lang="en-US" altLang="en-US" dirty="0" err="1" smtClean="0"/>
              <a:t>Gbps</a:t>
            </a:r>
            <a:endParaRPr lang="en-US" altLang="en-US" dirty="0" smtClean="0"/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dirty="0" smtClean="0"/>
              <a:t>Provide high-speed wireless connectivity within their schools and libraries</a:t>
            </a:r>
          </a:p>
          <a:p>
            <a:pPr eaLnBrk="1" hangingPunct="1"/>
            <a:r>
              <a:rPr lang="en-US" altLang="en-US" dirty="0" smtClean="0"/>
              <a:t>Called on the FCC to make this happen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dirty="0" smtClean="0"/>
              <a:t>FCC can change E-rate without Congressional approval</a:t>
            </a:r>
          </a:p>
          <a:p>
            <a:pPr lvl="1" eaLnBrk="1" hangingPunct="1">
              <a:buFont typeface="Wingdings" pitchFamily="2" charset="2"/>
              <a:buChar char="§"/>
            </a:pPr>
            <a:r>
              <a:rPr lang="en-US" altLang="en-US" dirty="0" smtClean="0"/>
              <a:t>We know they are working closely on reform and funding efforts</a:t>
            </a:r>
          </a:p>
          <a:p>
            <a:pPr eaLnBrk="1" hangingPunct="1"/>
            <a:endParaRPr lang="en-US" altLang="en-US" dirty="0" smtClean="0"/>
          </a:p>
          <a:p>
            <a:pPr lvl="1" eaLnBrk="1" hangingPunct="1"/>
            <a:endParaRPr lang="en-US" altLang="en-US" sz="2000" dirty="0" smtClean="0"/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4C3794-B3EA-40D7-999C-05E1AACD2238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E-rate 2.0 NPRM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In July 2013, FCC released E-rate 2.0 Notice of Proposed Rulemaking (NPRM).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Massive - 175 pages, 616 </a:t>
            </a:r>
            <a:r>
              <a:rPr lang="en-US" sz="2400" dirty="0"/>
              <a:t>questions and 357 ideas on which comments were </a:t>
            </a:r>
            <a:r>
              <a:rPr lang="en-US" sz="2400" dirty="0" smtClean="0"/>
              <a:t>requested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17 major topics identified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400" dirty="0" smtClean="0"/>
              <a:t>Sought comments from stakeholders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Initial Comments were due September 2013; replies due November 2013</a:t>
            </a:r>
          </a:p>
          <a:p>
            <a:pPr marL="640398" lvl="1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smtClean="0"/>
              <a:t>1250+ initial comments; 94 replies submitted</a:t>
            </a:r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 smtClean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endParaRPr lang="en-US" sz="2000" dirty="0" smtClean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20D3B3-6403-408A-A52B-915DEB7DAEDE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Major NPRM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40000" lnSpcReduction="20000"/>
          </a:bodyPr>
          <a:lstStyle/>
          <a:p>
            <a:pPr marL="425196" lvl="2" indent="-342900">
              <a:defRPr/>
            </a:pPr>
            <a:r>
              <a:rPr lang="en-US" sz="6000" dirty="0" smtClean="0"/>
              <a:t>Change E-rate priorities so that high-capacity broadband </a:t>
            </a:r>
            <a:r>
              <a:rPr lang="en-US" sz="6000" b="1" u="sng" dirty="0" smtClean="0"/>
              <a:t>and</a:t>
            </a:r>
            <a:r>
              <a:rPr lang="en-US" sz="6000" dirty="0" smtClean="0"/>
              <a:t> the associated equipment needed to disseminate that broadband to and within those buildings becomes Priority 1</a:t>
            </a:r>
          </a:p>
          <a:p>
            <a:pPr marL="425196" indent="-342900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Phase </a:t>
            </a:r>
            <a:r>
              <a:rPr lang="en-US" sz="6000" dirty="0"/>
              <a:t>out support for </a:t>
            </a:r>
            <a:r>
              <a:rPr lang="en-US" sz="6000" dirty="0" smtClean="0"/>
              <a:t>paging, text messaging, directory assistance, custom </a:t>
            </a:r>
            <a:r>
              <a:rPr lang="en-US" sz="6000" dirty="0"/>
              <a:t>calling </a:t>
            </a:r>
            <a:r>
              <a:rPr lang="en-US" sz="6000" dirty="0" smtClean="0"/>
              <a:t>features, inside </a:t>
            </a:r>
            <a:r>
              <a:rPr lang="en-US" sz="6000" dirty="0"/>
              <a:t>wiring maintenance </a:t>
            </a:r>
            <a:r>
              <a:rPr lang="en-US" sz="6000" dirty="0" smtClean="0"/>
              <a:t>plans, call blocking, 800 </a:t>
            </a:r>
            <a:r>
              <a:rPr lang="en-US" sz="6000" dirty="0"/>
              <a:t>number </a:t>
            </a:r>
            <a:r>
              <a:rPr lang="en-US" sz="6000" dirty="0" smtClean="0"/>
              <a:t>services</a:t>
            </a:r>
          </a:p>
          <a:p>
            <a:pPr marL="425196" indent="-342900" eaLnBrk="1" fontAlgn="auto" hangingPunct="1">
              <a:spcAft>
                <a:spcPts val="0"/>
              </a:spcAft>
              <a:defRPr/>
            </a:pPr>
            <a:r>
              <a:rPr lang="en-US" sz="6000" dirty="0" smtClean="0"/>
              <a:t>Consider phasing out, de-prioritizing or eliminating:</a:t>
            </a:r>
            <a:endParaRPr lang="en-US" sz="60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5000" dirty="0"/>
              <a:t>All voice services (presumably basic telephone service, local and long </a:t>
            </a:r>
            <a:r>
              <a:rPr lang="en-US" sz="5000" dirty="0" smtClean="0"/>
              <a:t>distance</a:t>
            </a:r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5000" dirty="0" smtClean="0"/>
              <a:t>Internet </a:t>
            </a:r>
            <a:r>
              <a:rPr lang="en-US" sz="5000" dirty="0"/>
              <a:t>access provided via </a:t>
            </a:r>
            <a:r>
              <a:rPr lang="en-US" sz="5000" dirty="0" smtClean="0"/>
              <a:t>cellular data plans, including </a:t>
            </a:r>
            <a:r>
              <a:rPr lang="en-US" sz="5000" dirty="0" err="1" smtClean="0"/>
              <a:t>aircards</a:t>
            </a:r>
            <a:endParaRPr lang="en-US" sz="50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5000" dirty="0"/>
              <a:t>Web hosting and hosted e-mail </a:t>
            </a:r>
            <a:r>
              <a:rPr lang="en-US" sz="5000" dirty="0" smtClean="0"/>
              <a:t>services</a:t>
            </a:r>
            <a:endParaRPr lang="en-US" sz="5000" dirty="0"/>
          </a:p>
          <a:p>
            <a:pPr marL="640080" lvl="1" indent="-237744" eaLnBrk="1" fontAlgn="auto" hangingPunct="1">
              <a:spcAft>
                <a:spcPts val="0"/>
              </a:spcAft>
              <a:buFont typeface="Verdana"/>
              <a:buChar char="◦"/>
              <a:defRPr/>
            </a:pPr>
            <a:r>
              <a:rPr lang="en-US" sz="5000" dirty="0"/>
              <a:t>Basic maintenance of internal </a:t>
            </a:r>
            <a:r>
              <a:rPr lang="en-US" sz="5000" dirty="0" smtClean="0"/>
              <a:t>connections</a:t>
            </a:r>
            <a:endParaRPr lang="en-US" sz="5000" dirty="0"/>
          </a:p>
          <a:p>
            <a:pPr marL="539496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2000" dirty="0" smtClean="0"/>
          </a:p>
          <a:p>
            <a:pPr marL="539496" indent="-45720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en-US" sz="2000" dirty="0" smtClean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8282CA-531E-4D65-930F-BFC540E234A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Major NPRM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25196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 smtClean="0"/>
              <a:t> CIPA-related questions </a:t>
            </a:r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 smtClean="0"/>
              <a:t>Streamline </a:t>
            </a:r>
            <a:r>
              <a:rPr lang="en-US" sz="2600" dirty="0"/>
              <a:t>the administration of the E-rate </a:t>
            </a:r>
            <a:r>
              <a:rPr lang="en-US" sz="2600" dirty="0" smtClean="0"/>
              <a:t>program</a:t>
            </a:r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 smtClean="0"/>
              <a:t>Consider increasing $2.25 billion funding cap</a:t>
            </a:r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 smtClean="0"/>
              <a:t>Consider reforming the </a:t>
            </a:r>
            <a:r>
              <a:rPr lang="en-US" sz="2600" dirty="0"/>
              <a:t>competitive bidding </a:t>
            </a:r>
            <a:r>
              <a:rPr lang="en-US" sz="2600" dirty="0" smtClean="0"/>
              <a:t>process</a:t>
            </a:r>
            <a:endParaRPr lang="en-US" sz="2600" dirty="0"/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 smtClean="0"/>
              <a:t>Encourage consortium purchasing</a:t>
            </a:r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sz="2600" dirty="0" smtClean="0"/>
              <a:t>Increase </a:t>
            </a:r>
            <a:r>
              <a:rPr lang="en-US" sz="2600" dirty="0"/>
              <a:t>the transparency of prices for E-rate supported </a:t>
            </a:r>
            <a:r>
              <a:rPr lang="en-US" sz="2600" dirty="0" smtClean="0"/>
              <a:t>services</a:t>
            </a:r>
          </a:p>
          <a:p>
            <a:pPr marL="539496" indent="-457200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/>
              <a:t>Provide direct BEAR reimbursement to applicants</a:t>
            </a:r>
          </a:p>
          <a:p>
            <a:pPr marL="539496" indent="-457200">
              <a:buFont typeface="Wingdings" panose="05000000000000000000" pitchFamily="2" charset="2"/>
              <a:buChar char="§"/>
              <a:defRPr/>
            </a:pPr>
            <a:r>
              <a:rPr lang="en-US" altLang="en-US" sz="2600" dirty="0" smtClean="0"/>
              <a:t>Consider extending document retention requirements from five to ten years</a:t>
            </a:r>
          </a:p>
          <a:p>
            <a:pPr marL="539496" indent="-457200">
              <a:buFont typeface="Wingdings" panose="05000000000000000000" pitchFamily="2" charset="2"/>
              <a:buChar char="§"/>
              <a:defRPr/>
            </a:pPr>
            <a:endParaRPr lang="en-US" altLang="en-US" sz="2600" dirty="0" smtClean="0"/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600" dirty="0" smtClean="0"/>
          </a:p>
          <a:p>
            <a:pPr marL="539496" indent="-4572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en-US" sz="2600" dirty="0"/>
          </a:p>
          <a:p>
            <a:pPr marL="365760" indent="-283464" eaLnBrk="1" fontAlgn="auto" hangingPunct="1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n-US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1225296" lvl="1" indent="-1143000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Verdana" pitchFamily="34" charset="0"/>
              <a:buAutoNum type="arabicParenR" startAt="2"/>
              <a:defRPr/>
            </a:pPr>
            <a:endParaRPr lang="en-US" sz="6600" dirty="0"/>
          </a:p>
          <a:p>
            <a:pPr marL="1225296" lvl="1" indent="-1143000" eaLnBrk="1" fontAlgn="auto" hangingPunct="1">
              <a:spcBef>
                <a:spcPts val="600"/>
              </a:spcBef>
              <a:spcAft>
                <a:spcPts val="0"/>
              </a:spcAft>
              <a:buSzPct val="80000"/>
              <a:buFont typeface="Verdana" pitchFamily="34" charset="0"/>
              <a:buAutoNum type="arabicParenR" startAt="2"/>
              <a:defRPr/>
            </a:pPr>
            <a:endParaRPr lang="en-US" sz="62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6B2C79-8375-4E50-9CEF-734338CE6B53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Major NPRM 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7497763" cy="4800600"/>
          </a:xfrm>
        </p:spPr>
        <p:txBody>
          <a:bodyPr>
            <a:normAutofit fontScale="77500" lnSpcReduction="20000"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en-US" sz="4000" dirty="0" smtClean="0"/>
              <a:t>Possible Funding Distribution Options: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 pitchFamily="18" charset="2"/>
              <a:buAutoNum type="arabicParenR"/>
              <a:defRPr/>
            </a:pPr>
            <a:r>
              <a:rPr lang="en-US" sz="4000" dirty="0" smtClean="0"/>
              <a:t>Revise </a:t>
            </a:r>
            <a:r>
              <a:rPr lang="en-US" sz="4000" dirty="0"/>
              <a:t>the discount </a:t>
            </a:r>
            <a:r>
              <a:rPr lang="en-US" sz="4000" dirty="0" smtClean="0"/>
              <a:t>matrix?*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 pitchFamily="18" charset="2"/>
              <a:buAutoNum type="arabicParenR"/>
              <a:defRPr/>
            </a:pPr>
            <a:r>
              <a:rPr lang="en-US" sz="4000" dirty="0" smtClean="0"/>
              <a:t>Incorporate a </a:t>
            </a:r>
            <a:r>
              <a:rPr lang="en-US" sz="4000" dirty="0"/>
              <a:t>per-student or per-building cap on funding into the discount </a:t>
            </a:r>
            <a:r>
              <a:rPr lang="en-US" sz="4000" dirty="0" smtClean="0"/>
              <a:t>matrix</a:t>
            </a:r>
            <a:r>
              <a:rPr lang="en-US" sz="4000" dirty="0"/>
              <a:t>?</a:t>
            </a:r>
            <a:endParaRPr lang="en-US" sz="4000" dirty="0" smtClean="0"/>
          </a:p>
          <a:p>
            <a:pPr marL="596646" indent="-514350" eaLnBrk="1" fontAlgn="auto" hangingPunct="1">
              <a:spcAft>
                <a:spcPts val="0"/>
              </a:spcAft>
              <a:buFont typeface="Wingdings 2" pitchFamily="18" charset="2"/>
              <a:buAutoNum type="arabicParenR"/>
              <a:defRPr/>
            </a:pPr>
            <a:r>
              <a:rPr lang="en-US" sz="4000" dirty="0" smtClean="0"/>
              <a:t>Provide </a:t>
            </a:r>
            <a:r>
              <a:rPr lang="en-US" sz="4000" dirty="0"/>
              <a:t>more equitable access to Priority 2 </a:t>
            </a:r>
            <a:r>
              <a:rPr lang="en-US" sz="4000" dirty="0" smtClean="0"/>
              <a:t>funding?</a:t>
            </a:r>
          </a:p>
          <a:p>
            <a:pPr marL="596646" indent="-514350" eaLnBrk="1" fontAlgn="auto" hangingPunct="1">
              <a:spcAft>
                <a:spcPts val="0"/>
              </a:spcAft>
              <a:buFont typeface="Wingdings 2" pitchFamily="18" charset="2"/>
              <a:buAutoNum type="arabicParenR"/>
              <a:defRPr/>
            </a:pPr>
            <a:r>
              <a:rPr lang="en-US" sz="4000" dirty="0" smtClean="0"/>
              <a:t>Allocate </a:t>
            </a:r>
            <a:r>
              <a:rPr lang="en-US" sz="4000" dirty="0"/>
              <a:t>funds through a fixed dollar amount before the funding year </a:t>
            </a:r>
            <a:r>
              <a:rPr lang="en-US" sz="4000" dirty="0" smtClean="0"/>
              <a:t>begins?</a:t>
            </a:r>
            <a:endParaRPr lang="en-US" sz="4000" dirty="0"/>
          </a:p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pPr marL="365760" indent="-283464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4788C-58F3-405A-A29A-EAB73216A310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ConnectED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On February 4th, President Obama announced major corporate contributions of over $750 million to his ConnectEd initiative that aims to connect 99% of the nation's schools to high-speed broadband technology within five years.  The contributions will not be part of the E-rate program but instead will be coordinated by the US Department of Education </a:t>
            </a:r>
            <a:r>
              <a:rPr lang="en-US" smtClean="0"/>
              <a:t> </a:t>
            </a:r>
          </a:p>
          <a:p>
            <a:pPr lvl="1"/>
            <a:r>
              <a:rPr lang="en-US" smtClean="0"/>
              <a:t>No details on when this separate initiative will be rolled out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38F03A-58E1-4ECA-9024-348A9A81A5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eenWave_BusDesignSlides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406B6EB-8CCB-429C-9D3B-EA09378A39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2118</TotalTime>
  <Words>1151</Words>
  <Application>Microsoft Office PowerPoint</Application>
  <PresentationFormat>On-screen Show (4:3)</PresentationFormat>
  <Paragraphs>157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GreenWave_BusDesignSlides</vt:lpstr>
      <vt:lpstr>E-rate 2.0 Reforms Preview of Possible Changes</vt:lpstr>
      <vt:lpstr>Agenda</vt:lpstr>
      <vt:lpstr>PowerPoint Presentation</vt:lpstr>
      <vt:lpstr>ConnectED</vt:lpstr>
      <vt:lpstr>E-rate 2.0 NPRM</vt:lpstr>
      <vt:lpstr>Major NPRM Topics</vt:lpstr>
      <vt:lpstr>Major NPRM Topics</vt:lpstr>
      <vt:lpstr>Major NPRM Topics</vt:lpstr>
      <vt:lpstr>ConnectED</vt:lpstr>
      <vt:lpstr>FCC Chairman, Tom Wheeler, Speech</vt:lpstr>
      <vt:lpstr>Funding </vt:lpstr>
      <vt:lpstr>Immediate Changes</vt:lpstr>
      <vt:lpstr>Future Changes</vt:lpstr>
      <vt:lpstr>Timing</vt:lpstr>
      <vt:lpstr>What About Priority 2 for FY 2014?</vt:lpstr>
      <vt:lpstr>What About Priority 2 for FY 2014?</vt:lpstr>
      <vt:lpstr>What Should You Do Now</vt:lpstr>
      <vt:lpstr>Summary</vt:lpstr>
      <vt:lpstr>Questions?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Priority 2 Funding:   An Applicant’s Guide</dc:title>
  <dc:creator>Julie Tritt Schell</dc:creator>
  <cp:lastModifiedBy>Julie Tritt Schell</cp:lastModifiedBy>
  <cp:revision>95</cp:revision>
  <cp:lastPrinted>2013-02-10T19:31:05Z</cp:lastPrinted>
  <dcterms:created xsi:type="dcterms:W3CDTF">2012-01-07T20:43:31Z</dcterms:created>
  <dcterms:modified xsi:type="dcterms:W3CDTF">2014-02-11T20:12:18Z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TC103853789990</vt:lpwstr>
  </property>
  <property fmtid="{D5CDD505-2E9C-101B-9397-08002B2CF9AE}" pid="3" name="_AdHocReviewCycleID">
    <vt:i4>-6691174</vt:i4>
  </property>
  <property fmtid="{D5CDD505-2E9C-101B-9397-08002B2CF9AE}" pid="4" name="_NewReviewCycle">
    <vt:lpwstr/>
  </property>
  <property fmtid="{D5CDD505-2E9C-101B-9397-08002B2CF9AE}" pid="5" name="_EmailSubject">
    <vt:lpwstr>updates to 2.0 page and outreach page</vt:lpwstr>
  </property>
  <property fmtid="{D5CDD505-2E9C-101B-9397-08002B2CF9AE}" pid="6" name="_AuthorEmail">
    <vt:lpwstr>jtschell@comcast.net</vt:lpwstr>
  </property>
  <property fmtid="{D5CDD505-2E9C-101B-9397-08002B2CF9AE}" pid="7" name="_AuthorEmailDisplayName">
    <vt:lpwstr>Julie Tritt Schell</vt:lpwstr>
  </property>
  <property fmtid="{D5CDD505-2E9C-101B-9397-08002B2CF9AE}" pid="8" name="_PreviousAdHocReviewCycleID">
    <vt:i4>484229688</vt:i4>
  </property>
</Properties>
</file>